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BFEB0"/>
    <a:srgbClr val="DAFD69"/>
    <a:srgbClr val="CCFF99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DCA32DC-170C-4D31-9BD2-2D5E30EC881D}" type="datetimeFigureOut">
              <a:rPr lang="en-US"/>
              <a:pPr>
                <a:defRPr/>
              </a:pPr>
              <a:t>4/15/2014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9EF6B3-32FE-49CA-BAD4-513ABD2D6A1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55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09071B-D9E3-4ACA-8F82-47441C3AFB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746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30346-0D7A-4B90-AD9E-43FDD30B2078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4423E-CBA6-4D5D-A677-B40658C517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6290-9292-4E5D-827B-ABAABA45F8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9D6C8-D3DA-48AF-885D-2AD8FF5F9D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34984-A158-4A1D-A284-DA67758729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0B34C-A32F-4CF9-8B02-7DCD2AE10B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6BDCF-A069-4C4B-B498-3260298EDE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B224E-B034-4ED6-B2CE-BFD6476114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8A30-F7B4-46B7-B013-D396C91AE6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E470A-DD9C-47BA-A4E1-3B712F05D1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28597-AC6E-4D62-A177-4A2B14345B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60FB0-B425-423E-AB4C-AE5BEE260C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098AA4-6FF1-4361-89DC-D3BE4F4731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Titelblat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4860032" y="2780928"/>
            <a:ext cx="3983931" cy="2376264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fr-CH" sz="1600" dirty="0" smtClean="0">
                <a:solidFill>
                  <a:srgbClr val="0033CC"/>
                </a:solidFill>
              </a:rPr>
              <a:t>Contenu: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CH" sz="1600" dirty="0" smtClean="0">
                <a:solidFill>
                  <a:srgbClr val="0033CC"/>
                </a:solidFill>
              </a:rPr>
              <a:t>Assortiment de boutons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CH" sz="1600" dirty="0" smtClean="0">
                <a:solidFill>
                  <a:srgbClr val="0033CC"/>
                </a:solidFill>
              </a:rPr>
              <a:t>Instruction de mise en place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CH" sz="1600" dirty="0" smtClean="0">
                <a:solidFill>
                  <a:srgbClr val="0033CC"/>
                </a:solidFill>
              </a:rPr>
              <a:t>Détails et explications des produits</a:t>
            </a:r>
            <a:endParaRPr lang="fr-CH" sz="1600" dirty="0">
              <a:solidFill>
                <a:srgbClr val="0033CC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7146554" y="5805264"/>
            <a:ext cx="1697409" cy="864096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fr-CH" sz="1200" dirty="0">
                <a:solidFill>
                  <a:schemeClr val="bg1"/>
                </a:solidFill>
              </a:rPr>
              <a:t>Alexander </a:t>
            </a:r>
            <a:r>
              <a:rPr lang="fr-CH" sz="1200" dirty="0" err="1">
                <a:solidFill>
                  <a:schemeClr val="bg1"/>
                </a:solidFill>
              </a:rPr>
              <a:t>Brero</a:t>
            </a:r>
            <a:r>
              <a:rPr lang="fr-CH" sz="1200" dirty="0">
                <a:solidFill>
                  <a:schemeClr val="bg1"/>
                </a:solidFill>
              </a:rPr>
              <a:t>  AG</a:t>
            </a:r>
          </a:p>
          <a:p>
            <a:pPr>
              <a:spcBef>
                <a:spcPts val="0"/>
              </a:spcBef>
            </a:pPr>
            <a:r>
              <a:rPr lang="fr-CH" sz="1200" dirty="0" err="1">
                <a:solidFill>
                  <a:schemeClr val="bg1"/>
                </a:solidFill>
              </a:rPr>
              <a:t>Postfach</a:t>
            </a:r>
            <a:r>
              <a:rPr lang="fr-CH" sz="1200" dirty="0">
                <a:solidFill>
                  <a:schemeClr val="bg1"/>
                </a:solidFill>
              </a:rPr>
              <a:t> 4361</a:t>
            </a:r>
          </a:p>
          <a:p>
            <a:pPr>
              <a:spcBef>
                <a:spcPts val="0"/>
              </a:spcBef>
            </a:pPr>
            <a:r>
              <a:rPr lang="fr-CH" sz="1200" dirty="0">
                <a:solidFill>
                  <a:schemeClr val="bg1"/>
                </a:solidFill>
              </a:rPr>
              <a:t>2500 </a:t>
            </a:r>
            <a:r>
              <a:rPr lang="fr-CH" sz="1200" dirty="0" err="1">
                <a:solidFill>
                  <a:schemeClr val="bg1"/>
                </a:solidFill>
              </a:rPr>
              <a:t>Biel</a:t>
            </a:r>
            <a:r>
              <a:rPr lang="fr-CH" sz="1200" dirty="0">
                <a:solidFill>
                  <a:schemeClr val="bg1"/>
                </a:solidFill>
              </a:rPr>
              <a:t> 4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Kugelteil und Niete mit Werkzeu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9950"/>
            <a:ext cx="9144000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179388" y="168017"/>
            <a:ext cx="34565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2200" dirty="0" smtClean="0">
                <a:solidFill>
                  <a:srgbClr val="0033CC"/>
                </a:solidFill>
              </a:rPr>
              <a:t>Informations sur le produit</a:t>
            </a:r>
            <a:endParaRPr lang="fr-CH" sz="2200" dirty="0">
              <a:solidFill>
                <a:srgbClr val="0033CC"/>
              </a:solidFill>
            </a:endParaRP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4356100" y="260350"/>
            <a:ext cx="453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5405330" y="413910"/>
            <a:ext cx="3708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600" dirty="0" smtClean="0">
                <a:solidFill>
                  <a:srgbClr val="0033CC"/>
                </a:solidFill>
              </a:rPr>
              <a:t>Ressort, rivet et outil (poinçon)</a:t>
            </a:r>
            <a:endParaRPr lang="fr-CH" sz="1600" dirty="0">
              <a:solidFill>
                <a:srgbClr val="0033CC"/>
              </a:solidFill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219700" y="1916113"/>
            <a:ext cx="3529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>
                <a:solidFill>
                  <a:srgbClr val="CC0000"/>
                </a:solidFill>
              </a:rPr>
              <a:t>Poinçon pour boule Star 4/b</a:t>
            </a:r>
            <a:endParaRPr lang="de-DE" sz="1600">
              <a:solidFill>
                <a:srgbClr val="CC0000"/>
              </a:solidFill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219700" y="5300663"/>
            <a:ext cx="3024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>
                <a:solidFill>
                  <a:srgbClr val="CC0000"/>
                </a:solidFill>
              </a:rPr>
              <a:t>Poinçon pour rivet Star 4/c</a:t>
            </a:r>
            <a:endParaRPr lang="de-DE" sz="1600">
              <a:solidFill>
                <a:srgbClr val="CC0000"/>
              </a:solidFill>
            </a:endParaRPr>
          </a:p>
        </p:txBody>
      </p:sp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2195513" y="2924175"/>
            <a:ext cx="1944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>
                <a:solidFill>
                  <a:srgbClr val="CC0000"/>
                </a:solidFill>
              </a:rPr>
              <a:t>Boule Star 4/b</a:t>
            </a:r>
            <a:endParaRPr lang="de-DE" sz="1600">
              <a:solidFill>
                <a:srgbClr val="CC0000"/>
              </a:solidFill>
            </a:endParaRP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2484438" y="4149725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>
                <a:solidFill>
                  <a:srgbClr val="CC0000"/>
                </a:solidFill>
              </a:rPr>
              <a:t>Rivet Star 4/c</a:t>
            </a:r>
            <a:endParaRPr lang="de-DE" sz="1600">
              <a:solidFill>
                <a:srgbClr val="CC0000"/>
              </a:solidFill>
            </a:endParaRP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4284663" y="5229225"/>
            <a:ext cx="792162" cy="431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3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3" grpId="0"/>
      <p:bldP spid="133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Oesen mit Werkzeu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1363"/>
            <a:ext cx="5027613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79388" y="154842"/>
            <a:ext cx="39608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2200" dirty="0" smtClean="0">
                <a:solidFill>
                  <a:srgbClr val="0033CC"/>
                </a:solidFill>
              </a:rPr>
              <a:t>Information sur le produit</a:t>
            </a:r>
            <a:endParaRPr lang="fr-CH" sz="2200" dirty="0">
              <a:solidFill>
                <a:srgbClr val="0033CC"/>
              </a:solidFill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5137150" y="275809"/>
            <a:ext cx="39385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600" dirty="0" smtClean="0">
                <a:solidFill>
                  <a:srgbClr val="0033CC"/>
                </a:solidFill>
              </a:rPr>
              <a:t>Œillet, anneau et outil (poinçon)</a:t>
            </a:r>
            <a:endParaRPr lang="fr-CH" sz="1600" dirty="0">
              <a:solidFill>
                <a:srgbClr val="0033CC"/>
              </a:solidFill>
            </a:endParaRPr>
          </a:p>
        </p:txBody>
      </p:sp>
      <p:pic>
        <p:nvPicPr>
          <p:cNvPr id="12293" name="Picture 8" descr="Nur 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765175"/>
            <a:ext cx="3673475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9" descr="Nur Oe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716338"/>
            <a:ext cx="3343275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771775" y="1628775"/>
            <a:ext cx="1944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>
                <a:solidFill>
                  <a:srgbClr val="CC0000"/>
                </a:solidFill>
              </a:rPr>
              <a:t>Poinçon partie supérieur pour oeillet  5mm</a:t>
            </a:r>
            <a:endParaRPr lang="de-DE" sz="1600">
              <a:solidFill>
                <a:srgbClr val="CC0000"/>
              </a:solidFill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916238" y="3213100"/>
            <a:ext cx="2089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>
                <a:solidFill>
                  <a:srgbClr val="CC0000"/>
                </a:solidFill>
              </a:rPr>
              <a:t>Anneaux pour oeillets 5mm</a:t>
            </a:r>
            <a:endParaRPr lang="de-DE" sz="1600">
              <a:solidFill>
                <a:srgbClr val="CC0000"/>
              </a:solidFill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484438" y="3860800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>
                <a:solidFill>
                  <a:srgbClr val="CC0000"/>
                </a:solidFill>
              </a:rPr>
              <a:t>Oeillet 5mm</a:t>
            </a:r>
            <a:endParaRPr lang="de-DE" sz="1600">
              <a:solidFill>
                <a:srgbClr val="CC0000"/>
              </a:solidFill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555875" y="5300663"/>
            <a:ext cx="2016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>
                <a:solidFill>
                  <a:srgbClr val="CC0000"/>
                </a:solidFill>
              </a:rPr>
              <a:t>Poinçon partie inférieur pour oeillet  5mm</a:t>
            </a:r>
            <a:endParaRPr lang="de-DE" sz="1600">
              <a:solidFill>
                <a:srgbClr val="CC0000"/>
              </a:solidFill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V="1">
            <a:off x="1187450" y="2852738"/>
            <a:ext cx="792163" cy="2159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50825" y="3068638"/>
            <a:ext cx="2017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400">
                <a:solidFill>
                  <a:srgbClr val="CC0000"/>
                </a:solidFill>
              </a:rPr>
              <a:t>Introduction de l’anneau</a:t>
            </a:r>
            <a:endParaRPr lang="de-DE" sz="1400">
              <a:solidFill>
                <a:srgbClr val="CC0000"/>
              </a:solidFill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6588125" y="1773238"/>
            <a:ext cx="1368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>
                <a:solidFill>
                  <a:srgbClr val="CC0000"/>
                </a:solidFill>
              </a:rPr>
              <a:t>Côté étoffe</a:t>
            </a:r>
            <a:endParaRPr lang="de-DE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14348" grpId="0"/>
      <p:bldP spid="14349" grpId="0"/>
      <p:bldP spid="14350" grpId="0" animBg="1"/>
      <p:bldP spid="14351" grpId="0"/>
      <p:bldP spid="143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Titelblatt_bearbeitet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4" y="0"/>
            <a:ext cx="45635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79058" y="3061305"/>
            <a:ext cx="43204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3200" dirty="0" smtClean="0">
                <a:solidFill>
                  <a:srgbClr val="0033CC"/>
                </a:solidFill>
              </a:rPr>
              <a:t>Nous vous souhaitons beaucoup de plaisir avec notre assortiment </a:t>
            </a:r>
            <a:endParaRPr lang="fr-CH" sz="3200" dirty="0">
              <a:solidFill>
                <a:srgbClr val="0033CC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146554" y="5805264"/>
            <a:ext cx="1697409" cy="864096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fr-CH" sz="1200" dirty="0">
                <a:solidFill>
                  <a:schemeClr val="bg1"/>
                </a:solidFill>
              </a:rPr>
              <a:t>Alexander </a:t>
            </a:r>
            <a:r>
              <a:rPr lang="fr-CH" sz="1200" dirty="0" err="1">
                <a:solidFill>
                  <a:schemeClr val="bg1"/>
                </a:solidFill>
              </a:rPr>
              <a:t>Brero</a:t>
            </a:r>
            <a:r>
              <a:rPr lang="fr-CH" sz="1200" dirty="0">
                <a:solidFill>
                  <a:schemeClr val="bg1"/>
                </a:solidFill>
              </a:rPr>
              <a:t>  AG</a:t>
            </a:r>
          </a:p>
          <a:p>
            <a:pPr>
              <a:spcBef>
                <a:spcPts val="0"/>
              </a:spcBef>
            </a:pPr>
            <a:r>
              <a:rPr lang="fr-CH" sz="1200" dirty="0" err="1">
                <a:solidFill>
                  <a:schemeClr val="bg1"/>
                </a:solidFill>
              </a:rPr>
              <a:t>Postfach</a:t>
            </a:r>
            <a:r>
              <a:rPr lang="fr-CH" sz="1200" dirty="0">
                <a:solidFill>
                  <a:schemeClr val="bg1"/>
                </a:solidFill>
              </a:rPr>
              <a:t> 4361</a:t>
            </a:r>
          </a:p>
          <a:p>
            <a:pPr>
              <a:spcBef>
                <a:spcPts val="0"/>
              </a:spcBef>
            </a:pPr>
            <a:r>
              <a:rPr lang="fr-CH" sz="1200" dirty="0">
                <a:solidFill>
                  <a:schemeClr val="bg1"/>
                </a:solidFill>
              </a:rPr>
              <a:t>2500 </a:t>
            </a:r>
            <a:r>
              <a:rPr lang="fr-CH" sz="1200" dirty="0" err="1">
                <a:solidFill>
                  <a:schemeClr val="bg1"/>
                </a:solidFill>
              </a:rPr>
              <a:t>Biel</a:t>
            </a:r>
            <a:r>
              <a:rPr lang="fr-CH" sz="1200" dirty="0">
                <a:solidFill>
                  <a:schemeClr val="bg1"/>
                </a:solidFill>
              </a:rPr>
              <a:t> 4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mph" presetSubtype="2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ortimentskas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0887"/>
            <a:ext cx="9144000" cy="610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30225" y="1276350"/>
            <a:ext cx="1296988" cy="477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>
                <a:solidFill>
                  <a:srgbClr val="008000"/>
                </a:solidFill>
              </a:rPr>
              <a:t>Calotte  Star 4/3 </a:t>
            </a:r>
          </a:p>
          <a:p>
            <a:pPr>
              <a:spcBef>
                <a:spcPct val="50000"/>
              </a:spcBef>
            </a:pPr>
            <a:r>
              <a:rPr lang="de-CH" sz="1000">
                <a:solidFill>
                  <a:srgbClr val="008000"/>
                </a:solidFill>
                <a:cs typeface="Arial" charset="0"/>
              </a:rPr>
              <a:t>Ø 14mm</a:t>
            </a:r>
            <a:r>
              <a:rPr lang="de-CH" sz="1000">
                <a:solidFill>
                  <a:srgbClr val="008000"/>
                </a:solidFill>
              </a:rPr>
              <a:t> </a:t>
            </a:r>
            <a:endParaRPr lang="de-DE" sz="1000">
              <a:solidFill>
                <a:srgbClr val="008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051050" y="1268413"/>
            <a:ext cx="11525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>
                <a:solidFill>
                  <a:srgbClr val="008000"/>
                </a:solidFill>
              </a:rPr>
              <a:t>Calotte  Star 4/2 </a:t>
            </a:r>
            <a:r>
              <a:rPr lang="de-CH" sz="1000">
                <a:solidFill>
                  <a:srgbClr val="008000"/>
                </a:solidFill>
                <a:cs typeface="Arial" charset="0"/>
              </a:rPr>
              <a:t>Ø 12.5 mm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479800" y="1276350"/>
            <a:ext cx="1152525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>
                <a:solidFill>
                  <a:srgbClr val="008000"/>
                </a:solidFill>
              </a:rPr>
              <a:t>Ressort  Star 4/a</a:t>
            </a:r>
            <a:endParaRPr lang="de-DE" sz="1000">
              <a:solidFill>
                <a:srgbClr val="008000"/>
              </a:solidFill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716463" y="1268413"/>
            <a:ext cx="1150937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>
                <a:solidFill>
                  <a:srgbClr val="008000"/>
                </a:solidFill>
              </a:rPr>
              <a:t>Boule  Star 4/b</a:t>
            </a:r>
            <a:endParaRPr lang="de-DE" sz="1000">
              <a:solidFill>
                <a:srgbClr val="008000"/>
              </a:solidFill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140450" y="1247775"/>
            <a:ext cx="1223963" cy="247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>
                <a:solidFill>
                  <a:srgbClr val="008000"/>
                </a:solidFill>
              </a:rPr>
              <a:t>Rivet   Star 4/c</a:t>
            </a:r>
            <a:endParaRPr lang="de-DE" sz="1000">
              <a:solidFill>
                <a:srgbClr val="008000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7596188" y="1268413"/>
            <a:ext cx="1368425" cy="477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>
                <a:solidFill>
                  <a:srgbClr val="0033CC"/>
                </a:solidFill>
              </a:rPr>
              <a:t>Oeillet avec anneaux</a:t>
            </a:r>
          </a:p>
          <a:p>
            <a:pPr>
              <a:spcBef>
                <a:spcPct val="50000"/>
              </a:spcBef>
            </a:pPr>
            <a:r>
              <a:rPr lang="de-CH" sz="1000">
                <a:solidFill>
                  <a:srgbClr val="0033CC"/>
                </a:solidFill>
              </a:rPr>
              <a:t> 5 mm</a:t>
            </a:r>
            <a:endParaRPr lang="de-DE" sz="1000">
              <a:solidFill>
                <a:srgbClr val="0033CC"/>
              </a:solidFill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07950" y="6165850"/>
            <a:ext cx="1368425" cy="477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>
                <a:solidFill>
                  <a:srgbClr val="008000"/>
                </a:solidFill>
              </a:rPr>
              <a:t>Calotte   </a:t>
            </a:r>
            <a:r>
              <a:rPr lang="de-CH" sz="1000">
                <a:solidFill>
                  <a:srgbClr val="CC0000"/>
                </a:solidFill>
              </a:rPr>
              <a:t>Star 5/3  </a:t>
            </a:r>
          </a:p>
          <a:p>
            <a:pPr>
              <a:spcBef>
                <a:spcPct val="50000"/>
              </a:spcBef>
            </a:pPr>
            <a:r>
              <a:rPr lang="de-CH" sz="1000">
                <a:solidFill>
                  <a:srgbClr val="CC0000"/>
                </a:solidFill>
                <a:cs typeface="Arial" charset="0"/>
              </a:rPr>
              <a:t>Ø 17 mm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835150" y="6165850"/>
            <a:ext cx="11525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>
                <a:solidFill>
                  <a:srgbClr val="008000"/>
                </a:solidFill>
              </a:rPr>
              <a:t>Calotte   </a:t>
            </a:r>
            <a:r>
              <a:rPr lang="de-CH" sz="1000">
                <a:solidFill>
                  <a:srgbClr val="CC0000"/>
                </a:solidFill>
              </a:rPr>
              <a:t>Star 5/2 </a:t>
            </a:r>
            <a:r>
              <a:rPr lang="de-CH" sz="1000">
                <a:solidFill>
                  <a:srgbClr val="CC0000"/>
                </a:solidFill>
                <a:cs typeface="Arial" charset="0"/>
              </a:rPr>
              <a:t>Ø 15.5 mm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419475" y="6165850"/>
            <a:ext cx="1296988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>
                <a:solidFill>
                  <a:srgbClr val="CC0000"/>
                </a:solidFill>
              </a:rPr>
              <a:t>Ressort   Star 5/a</a:t>
            </a:r>
            <a:endParaRPr lang="de-DE" sz="1000">
              <a:solidFill>
                <a:srgbClr val="CC0000"/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5003800" y="6165850"/>
            <a:ext cx="1152525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>
                <a:solidFill>
                  <a:srgbClr val="CC0000"/>
                </a:solidFill>
              </a:rPr>
              <a:t>Boule  Star 5/b  </a:t>
            </a:r>
            <a:endParaRPr lang="de-DE" sz="1000">
              <a:solidFill>
                <a:srgbClr val="CC0000"/>
              </a:solidFill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588125" y="6165850"/>
            <a:ext cx="10795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>
                <a:solidFill>
                  <a:srgbClr val="CC0000"/>
                </a:solidFill>
              </a:rPr>
              <a:t>Rivet   Star 4/c</a:t>
            </a:r>
            <a:endParaRPr lang="de-DE" sz="1000">
              <a:solidFill>
                <a:srgbClr val="CC0000"/>
              </a:solidFill>
            </a:endParaRP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8027988" y="6165850"/>
            <a:ext cx="11160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>
                <a:solidFill>
                  <a:srgbClr val="0033CC"/>
                </a:solidFill>
              </a:rPr>
              <a:t>Oeillet avec anneaux  9 mm</a:t>
            </a:r>
            <a:endParaRPr lang="de-DE" sz="1000">
              <a:solidFill>
                <a:srgbClr val="0033CC"/>
              </a:solidFill>
            </a:endParaRP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4859338" y="2924175"/>
            <a:ext cx="1154112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000" b="1" dirty="0" smtClean="0">
                <a:solidFill>
                  <a:srgbClr val="CC0000"/>
                </a:solidFill>
              </a:rPr>
              <a:t>Chasse-clou</a:t>
            </a:r>
            <a:endParaRPr lang="fr-CH" sz="1000" b="1" dirty="0">
              <a:solidFill>
                <a:srgbClr val="CC0000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1619673" y="60274"/>
            <a:ext cx="4536652" cy="690613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fr-CH" sz="1600" dirty="0" smtClean="0">
                <a:solidFill>
                  <a:srgbClr val="0033CC"/>
                </a:solidFill>
              </a:rPr>
              <a:t>Boîte d’assortiment complète</a:t>
            </a:r>
            <a:endParaRPr lang="fr-CH" sz="1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 autoUpdateAnimBg="0"/>
      <p:bldP spid="4105" grpId="0" animBg="1" autoUpdateAnimBg="0"/>
      <p:bldP spid="4107" grpId="0" animBg="1" autoUpdateAnimBg="0"/>
      <p:bldP spid="4108" grpId="0" animBg="1" autoUpdateAnimBg="0"/>
      <p:bldP spid="4109" grpId="0" animBg="1" autoUpdateAnimBg="0"/>
      <p:bldP spid="4110" grpId="0" animBg="1" autoUpdateAnimBg="0"/>
      <p:bldP spid="4111" grpId="0" animBg="1" autoUpdateAnimBg="0"/>
      <p:bldP spid="4113" grpId="0" animBg="1" autoUpdateAnimBg="0"/>
      <p:bldP spid="4114" grpId="0" animBg="1" autoUpdateAnimBg="0"/>
      <p:bldP spid="4115" grpId="0" animBg="1" autoUpdateAnimBg="0"/>
      <p:bldP spid="4116" grpId="0" animBg="1" autoUpdateAnimBg="0"/>
      <p:bldP spid="4117" grpId="0" animBg="1" autoUpdateAnimBg="0"/>
      <p:bldP spid="4118" grpId="0" animBg="1"/>
      <p:bldP spid="41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5219700" y="3716338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>
                <a:solidFill>
                  <a:srgbClr val="008000"/>
                </a:solidFill>
              </a:rPr>
              <a:t>Star 4/2, 4/3, 4/a, 4/b und 4/c</a:t>
            </a:r>
            <a:endParaRPr lang="de-DE" b="1">
              <a:solidFill>
                <a:srgbClr val="008000"/>
              </a:solidFill>
            </a:endParaRP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5219700" y="4797425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>
                <a:solidFill>
                  <a:srgbClr val="CC0000"/>
                </a:solidFill>
              </a:rPr>
              <a:t>Star 5/2, 5/3, 5/a, 5/b und 5/c</a:t>
            </a:r>
            <a:endParaRPr lang="de-DE" b="1">
              <a:solidFill>
                <a:srgbClr val="CC0000"/>
              </a:solidFill>
            </a:endParaRPr>
          </a:p>
        </p:txBody>
      </p:sp>
      <p:sp>
        <p:nvSpPr>
          <p:cNvPr id="4100" name="Line 13"/>
          <p:cNvSpPr>
            <a:spLocks noChangeShapeType="1"/>
          </p:cNvSpPr>
          <p:nvPr/>
        </p:nvSpPr>
        <p:spPr bwMode="auto">
          <a:xfrm flipH="1">
            <a:off x="4995863" y="6094412"/>
            <a:ext cx="504825" cy="258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fr-CH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5500688" y="5672749"/>
            <a:ext cx="32400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600" dirty="0" smtClean="0"/>
              <a:t>Les pièces sur ce catalogue sont en version originale </a:t>
            </a:r>
            <a:endParaRPr lang="fr-CH" sz="1600" dirty="0"/>
          </a:p>
        </p:txBody>
      </p:sp>
      <p:pic>
        <p:nvPicPr>
          <p:cNvPr id="4102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518" y="0"/>
            <a:ext cx="4925719" cy="68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1042988" y="3644900"/>
            <a:ext cx="720725" cy="6477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3563938" y="3644900"/>
            <a:ext cx="1079500" cy="6477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1042988" y="4508500"/>
            <a:ext cx="865187" cy="936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3419475" y="4508500"/>
            <a:ext cx="1296988" cy="865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bgerundetes Rechteck 11"/>
          <p:cNvSpPr/>
          <p:nvPr/>
        </p:nvSpPr>
        <p:spPr>
          <a:xfrm>
            <a:off x="5144002" y="229998"/>
            <a:ext cx="3676148" cy="976127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fr-CH" sz="1600" dirty="0" smtClean="0">
                <a:solidFill>
                  <a:srgbClr val="0033CC"/>
                </a:solidFill>
              </a:rPr>
              <a:t>Contenu de l’assortiment en version originale </a:t>
            </a:r>
            <a:endParaRPr lang="fr-CH" sz="1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 animBg="1"/>
      <p:bldP spid="6164" grpId="0" animBg="1"/>
      <p:bldP spid="6165" grpId="0" animBg="1"/>
      <p:bldP spid="61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Titelblatt_bearbeitet-1"/>
          <p:cNvPicPr>
            <a:picLocks noChangeAspect="1" noChangeArrowheads="1"/>
          </p:cNvPicPr>
          <p:nvPr/>
        </p:nvPicPr>
        <p:blipFill>
          <a:blip r:embed="rId2" cstate="print">
            <a:lum bright="60000" contrast="-80000"/>
          </a:blip>
          <a:srcRect/>
          <a:stretch>
            <a:fillRect/>
          </a:stretch>
        </p:blipFill>
        <p:spPr bwMode="auto">
          <a:xfrm>
            <a:off x="5387177" y="1600200"/>
            <a:ext cx="3808791" cy="544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Presse befestig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4392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5508624" y="4414837"/>
            <a:ext cx="2232025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5724524" y="4054475"/>
            <a:ext cx="29511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600" dirty="0" smtClean="0"/>
              <a:t>Place de travail stable</a:t>
            </a:r>
            <a:endParaRPr lang="fr-CH" sz="1600" dirty="0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1476375" y="2276475"/>
            <a:ext cx="935038" cy="720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1187450" y="2276475"/>
            <a:ext cx="1368425" cy="15128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98424" y="1600200"/>
            <a:ext cx="238534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 dirty="0" smtClean="0"/>
              <a:t>Fixer la presse directement sur une planche</a:t>
            </a:r>
            <a:endParaRPr lang="fr-CH" sz="1400" dirty="0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692275" y="5373688"/>
            <a:ext cx="2160588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400"/>
              <a:t>Fixer la planche avec 2 serre-joints </a:t>
            </a:r>
            <a:endParaRPr lang="de-DE" sz="1400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V="1">
            <a:off x="3276600" y="3573463"/>
            <a:ext cx="1008063" cy="18002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 flipV="1">
            <a:off x="1258888" y="4149725"/>
            <a:ext cx="1514475" cy="12239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14" name="Abgerundetes Rechteck 13"/>
          <p:cNvSpPr/>
          <p:nvPr/>
        </p:nvSpPr>
        <p:spPr>
          <a:xfrm>
            <a:off x="5652119" y="447362"/>
            <a:ext cx="3436845" cy="1286151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fr-CH" sz="2000" dirty="0" smtClean="0">
                <a:solidFill>
                  <a:srgbClr val="0033CC"/>
                </a:solidFill>
              </a:rPr>
              <a:t>Instructions de mise en place de la presse</a:t>
            </a:r>
            <a:endParaRPr lang="fr-CH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9" grpId="0" animBg="1"/>
      <p:bldP spid="7180" grpId="0" animBg="1"/>
      <p:bldP spid="7180" grpId="1" animBg="1"/>
      <p:bldP spid="7181" grpId="0" animBg="1"/>
      <p:bldP spid="7182" grpId="0" animBg="1"/>
      <p:bldP spid="7183" grpId="0" animBg="1"/>
      <p:bldP spid="71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resse mit Stempelsti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9300"/>
            <a:ext cx="91440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043608" y="136902"/>
            <a:ext cx="33131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200" dirty="0">
                <a:solidFill>
                  <a:srgbClr val="0033CC"/>
                </a:solidFill>
              </a:rPr>
              <a:t>Mode </a:t>
            </a:r>
            <a:r>
              <a:rPr lang="de-CH" sz="2200" dirty="0" err="1">
                <a:solidFill>
                  <a:srgbClr val="0033CC"/>
                </a:solidFill>
              </a:rPr>
              <a:t>d’emploi</a:t>
            </a:r>
            <a:endParaRPr lang="de-DE" sz="2200" dirty="0">
              <a:solidFill>
                <a:srgbClr val="0033CC"/>
              </a:solidFill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4693994" y="352009"/>
            <a:ext cx="4429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600" dirty="0" smtClean="0">
                <a:solidFill>
                  <a:srgbClr val="0033CC"/>
                </a:solidFill>
              </a:rPr>
              <a:t>Serrage des l’outils dans la presse </a:t>
            </a:r>
            <a:endParaRPr lang="fr-CH" sz="1600" dirty="0">
              <a:solidFill>
                <a:srgbClr val="0033CC"/>
              </a:solidFill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6948488" y="4660687"/>
            <a:ext cx="1131888" cy="64950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6300788" y="3079750"/>
            <a:ext cx="863600" cy="6477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126289" y="1905000"/>
            <a:ext cx="1908174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200" dirty="0" smtClean="0"/>
              <a:t>Visser le poinçon supérieur jusqu’à la butée et serrer fermement à l’aide du chasse-clou placé dans le trou prévu à cet effet.  </a:t>
            </a:r>
            <a:endParaRPr lang="fr-CH" sz="1200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6300788" y="4077072"/>
            <a:ext cx="863600" cy="48857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126288" y="3645024"/>
            <a:ext cx="1908175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200" dirty="0" smtClean="0"/>
              <a:t>Poser </a:t>
            </a:r>
            <a:r>
              <a:rPr lang="fr-CH" sz="1200" dirty="0"/>
              <a:t>correctement </a:t>
            </a:r>
            <a:r>
              <a:rPr lang="fr-CH" sz="1200" dirty="0" smtClean="0"/>
              <a:t>le poinçon inférieur </a:t>
            </a:r>
            <a:r>
              <a:rPr lang="fr-CH" sz="1200" dirty="0"/>
              <a:t>sur </a:t>
            </a:r>
            <a:r>
              <a:rPr lang="fr-CH" sz="1200" dirty="0" smtClean="0"/>
              <a:t>l’appui du socle dans la base de la presse et le fixer grâce à la vis de serrage latéral.</a:t>
            </a:r>
            <a:endParaRPr lang="fr-CH" sz="12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1" grpId="0" animBg="1"/>
      <p:bldP spid="8202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Eingerichtet zum Loch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73687"/>
            <a:ext cx="9144000" cy="608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4464049" y="376946"/>
            <a:ext cx="4105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600" dirty="0" smtClean="0">
                <a:solidFill>
                  <a:srgbClr val="0033CC"/>
                </a:solidFill>
              </a:rPr>
              <a:t>Préparer la presse pour la perforation</a:t>
            </a:r>
            <a:endParaRPr lang="fr-CH" sz="1600" dirty="0">
              <a:solidFill>
                <a:srgbClr val="0033CC"/>
              </a:solidFill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5940425" y="5084763"/>
            <a:ext cx="1152525" cy="2159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164388" y="4941888"/>
            <a:ext cx="14398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400"/>
              <a:t>Socle en laiton</a:t>
            </a:r>
            <a:endParaRPr lang="de-DE" sz="1400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5651500" y="3213100"/>
            <a:ext cx="1368425" cy="431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7092950" y="2997200"/>
            <a:ext cx="1150938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400"/>
              <a:t>Couteau de perforation</a:t>
            </a:r>
            <a:endParaRPr lang="de-DE" sz="140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50" grpId="0" animBg="1"/>
      <p:bldP spid="102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Titelblatt_bearbeitet-1"/>
          <p:cNvPicPr>
            <a:picLocks noChangeAspect="1" noChangeArrowheads="1"/>
          </p:cNvPicPr>
          <p:nvPr/>
        </p:nvPicPr>
        <p:blipFill>
          <a:blip r:embed="rId2" cstate="print">
            <a:lum bright="50000" contrast="-60000"/>
          </a:blip>
          <a:srcRect/>
          <a:stretch>
            <a:fillRect/>
          </a:stretch>
        </p:blipFill>
        <p:spPr bwMode="auto">
          <a:xfrm>
            <a:off x="4067176" y="1869281"/>
            <a:ext cx="4195544" cy="49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Knopfteile_bearbeitet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140200" y="188913"/>
            <a:ext cx="40322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200" dirty="0" err="1" smtClean="0">
                <a:solidFill>
                  <a:srgbClr val="0033CC"/>
                </a:solidFill>
              </a:rPr>
              <a:t>Informations</a:t>
            </a:r>
            <a:r>
              <a:rPr lang="de-CH" sz="2200" dirty="0" smtClean="0">
                <a:solidFill>
                  <a:srgbClr val="0033CC"/>
                </a:solidFill>
              </a:rPr>
              <a:t> </a:t>
            </a:r>
            <a:r>
              <a:rPr lang="de-CH" sz="2200" dirty="0" err="1">
                <a:solidFill>
                  <a:srgbClr val="0033CC"/>
                </a:solidFill>
              </a:rPr>
              <a:t>sur</a:t>
            </a:r>
            <a:r>
              <a:rPr lang="de-CH" sz="2200" dirty="0">
                <a:solidFill>
                  <a:srgbClr val="0033CC"/>
                </a:solidFill>
              </a:rPr>
              <a:t> le </a:t>
            </a:r>
            <a:r>
              <a:rPr lang="de-CH" sz="2200" dirty="0" err="1">
                <a:solidFill>
                  <a:srgbClr val="0033CC"/>
                </a:solidFill>
              </a:rPr>
              <a:t>produit</a:t>
            </a:r>
            <a:endParaRPr lang="de-DE" sz="2200" dirty="0">
              <a:solidFill>
                <a:srgbClr val="0033CC"/>
              </a:solidFill>
            </a:endParaRP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2843213" y="765175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>
                <a:solidFill>
                  <a:srgbClr val="CC0000"/>
                </a:solidFill>
              </a:rPr>
              <a:t>Calotte</a:t>
            </a:r>
            <a:endParaRPr lang="de-DE" sz="1600">
              <a:solidFill>
                <a:srgbClr val="CC0000"/>
              </a:solidFill>
            </a:endParaRP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2700338" y="1700213"/>
            <a:ext cx="1295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>
                <a:solidFill>
                  <a:srgbClr val="CC0000"/>
                </a:solidFill>
              </a:rPr>
              <a:t> Ressort / a</a:t>
            </a:r>
            <a:endParaRPr lang="de-DE" sz="1600">
              <a:solidFill>
                <a:srgbClr val="CC0000"/>
              </a:solidFill>
            </a:endParaRP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2555875" y="4941888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>
                <a:solidFill>
                  <a:srgbClr val="CC0000"/>
                </a:solidFill>
              </a:rPr>
              <a:t>  Boule / b</a:t>
            </a:r>
            <a:endParaRPr lang="de-DE" sz="1600">
              <a:solidFill>
                <a:srgbClr val="CC0000"/>
              </a:solidFill>
            </a:endParaRP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2700338" y="5876925"/>
            <a:ext cx="1079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>
                <a:solidFill>
                  <a:srgbClr val="CC0000"/>
                </a:solidFill>
              </a:rPr>
              <a:t>Rivet / c</a:t>
            </a:r>
            <a:endParaRPr lang="de-DE" sz="1600">
              <a:solidFill>
                <a:srgbClr val="CC0000"/>
              </a:solidFill>
            </a:endParaRP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4140200" y="764704"/>
            <a:ext cx="417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dirty="0">
                <a:solidFill>
                  <a:srgbClr val="0033CC"/>
                </a:solidFill>
              </a:rPr>
              <a:t>Les 4 </a:t>
            </a:r>
            <a:r>
              <a:rPr lang="de-CH" dirty="0" err="1">
                <a:solidFill>
                  <a:srgbClr val="0033CC"/>
                </a:solidFill>
              </a:rPr>
              <a:t>parties</a:t>
            </a:r>
            <a:r>
              <a:rPr lang="de-CH" dirty="0">
                <a:solidFill>
                  <a:srgbClr val="0033CC"/>
                </a:solidFill>
              </a:rPr>
              <a:t> du </a:t>
            </a:r>
            <a:r>
              <a:rPr lang="de-CH" dirty="0" err="1">
                <a:solidFill>
                  <a:srgbClr val="0033CC"/>
                </a:solidFill>
              </a:rPr>
              <a:t>bouton</a:t>
            </a:r>
            <a:endParaRPr lang="de-DE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Kappen und Federte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8363"/>
            <a:ext cx="9144000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79388" y="260350"/>
            <a:ext cx="33131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200">
                <a:solidFill>
                  <a:srgbClr val="0033CC"/>
                </a:solidFill>
              </a:rPr>
              <a:t>Information sur le produit</a:t>
            </a:r>
            <a:endParaRPr lang="de-DE" sz="2200">
              <a:solidFill>
                <a:srgbClr val="0033CC"/>
              </a:solidFill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5508104" y="333375"/>
            <a:ext cx="3168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dirty="0" smtClean="0">
                <a:solidFill>
                  <a:srgbClr val="0033CC"/>
                </a:solidFill>
              </a:rPr>
              <a:t>Bouton – parties supérieures</a:t>
            </a:r>
            <a:endParaRPr lang="fr-CH" dirty="0">
              <a:solidFill>
                <a:srgbClr val="0033CC"/>
              </a:solidFill>
            </a:endParaRP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203575" y="2924175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>
                <a:solidFill>
                  <a:srgbClr val="CC0000"/>
                </a:solidFill>
              </a:rPr>
              <a:t>Calotte Star 4/2   </a:t>
            </a:r>
            <a:r>
              <a:rPr lang="de-CH" sz="1600">
                <a:solidFill>
                  <a:srgbClr val="CC0000"/>
                </a:solidFill>
                <a:cs typeface="Arial" charset="0"/>
              </a:rPr>
              <a:t>Ø 12,5mm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3203575" y="4292600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>
                <a:solidFill>
                  <a:srgbClr val="CC0000"/>
                </a:solidFill>
              </a:rPr>
              <a:t>Calotte Star 4/3   </a:t>
            </a:r>
            <a:r>
              <a:rPr lang="de-CH" sz="1600">
                <a:solidFill>
                  <a:srgbClr val="CC0000"/>
                </a:solidFill>
                <a:cs typeface="Arial" charset="0"/>
              </a:rPr>
              <a:t>Ø 14mm</a:t>
            </a:r>
          </a:p>
        </p:txBody>
      </p: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7667625" y="3357563"/>
            <a:ext cx="115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>
                <a:solidFill>
                  <a:srgbClr val="CC0000"/>
                </a:solidFill>
              </a:rPr>
              <a:t>Ressort Star 4/a</a:t>
            </a:r>
            <a:endParaRPr lang="de-DE" sz="160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Kappen und Federteil mit Werkzeu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1538"/>
            <a:ext cx="9144000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61912" y="187813"/>
            <a:ext cx="35290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2200" dirty="0" smtClean="0">
                <a:solidFill>
                  <a:srgbClr val="0033CC"/>
                </a:solidFill>
              </a:rPr>
              <a:t>Information sur le produit</a:t>
            </a:r>
            <a:endParaRPr lang="fr-CH" sz="2200" dirty="0">
              <a:solidFill>
                <a:srgbClr val="0033CC"/>
              </a:solidFill>
            </a:endParaRP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014598" y="448749"/>
            <a:ext cx="3889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600" dirty="0" smtClean="0">
                <a:solidFill>
                  <a:srgbClr val="0033CC"/>
                </a:solidFill>
              </a:rPr>
              <a:t>Calotte, ressort et outil (poinçon)</a:t>
            </a:r>
            <a:endParaRPr lang="fr-CH" sz="1600" dirty="0">
              <a:solidFill>
                <a:srgbClr val="0033CC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508625" y="1628775"/>
            <a:ext cx="3167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>
                <a:solidFill>
                  <a:srgbClr val="CC0000"/>
                </a:solidFill>
              </a:rPr>
              <a:t>Poinçon pour ressort Star 4/a</a:t>
            </a:r>
            <a:endParaRPr lang="de-DE" sz="1600">
              <a:solidFill>
                <a:srgbClr val="CC0000"/>
              </a:solidFill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5148263" y="2852738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>
                <a:solidFill>
                  <a:srgbClr val="CC0000"/>
                </a:solidFill>
              </a:rPr>
              <a:t>Ressort Star 4/a</a:t>
            </a:r>
            <a:endParaRPr lang="de-DE" sz="1600">
              <a:solidFill>
                <a:srgbClr val="CC0000"/>
              </a:solidFill>
            </a:endParaRP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7308850" y="4149725"/>
            <a:ext cx="1584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>
                <a:solidFill>
                  <a:srgbClr val="CC0000"/>
                </a:solidFill>
              </a:rPr>
              <a:t>Calotte Star 4/2 </a:t>
            </a:r>
            <a:r>
              <a:rPr lang="de-CH" sz="1600">
                <a:solidFill>
                  <a:srgbClr val="CC0000"/>
                </a:solidFill>
                <a:cs typeface="Arial" charset="0"/>
              </a:rPr>
              <a:t>Ø 12,5mm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877050" y="5373688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>
                <a:solidFill>
                  <a:srgbClr val="CC0000"/>
                </a:solidFill>
              </a:rPr>
              <a:t>Poinçon  </a:t>
            </a:r>
            <a:r>
              <a:rPr lang="de-CH" sz="1600">
                <a:solidFill>
                  <a:srgbClr val="CC0000"/>
                </a:solidFill>
                <a:cs typeface="Arial" charset="0"/>
              </a:rPr>
              <a:t>Ø 12,5mm</a:t>
            </a:r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5940425" y="5084763"/>
            <a:ext cx="503238" cy="865187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755650" y="5373688"/>
            <a:ext cx="1873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>
                <a:solidFill>
                  <a:srgbClr val="CC0000"/>
                </a:solidFill>
              </a:rPr>
              <a:t>Poinçon  </a:t>
            </a:r>
            <a:r>
              <a:rPr lang="de-CH" sz="1600">
                <a:solidFill>
                  <a:srgbClr val="CC0000"/>
                </a:solidFill>
                <a:cs typeface="Arial" charset="0"/>
              </a:rPr>
              <a:t>Ø 14mm</a:t>
            </a:r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3203575" y="5157788"/>
            <a:ext cx="504825" cy="935037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2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23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9" grpId="0"/>
      <p:bldP spid="12302" grpId="0" animBg="1"/>
      <p:bldP spid="12303" grpId="0"/>
      <p:bldP spid="12306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Bildschirmpräsentation (4:3)</PresentationFormat>
  <Paragraphs>76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Corinne Studer</dc:creator>
  <cp:lastModifiedBy>Corinne Studer</cp:lastModifiedBy>
  <cp:revision>71</cp:revision>
  <dcterms:created xsi:type="dcterms:W3CDTF">2009-02-03T19:23:12Z</dcterms:created>
  <dcterms:modified xsi:type="dcterms:W3CDTF">2014-04-15T07:09:10Z</dcterms:modified>
</cp:coreProperties>
</file>