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BFEB0"/>
    <a:srgbClr val="DAFD69"/>
    <a:srgbClr val="CCFF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DD74FF-12EA-44F8-99E1-E1B4292B62E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1852CC-968B-46D0-B90E-EB68BA69B8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E0F2D7-9A6B-466C-B025-E803B18694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6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2A28C-7EF4-45B8-AE0F-C4AC515AF5A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C2D7-EBA2-4684-A25C-B41AFE9982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1B71-6CEE-49A1-A49C-A14A49D205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417F-E1E4-40F6-B9EF-0E55118443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DA8E-9E57-4A6F-B32C-44A6709341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3593-8969-4200-9E1F-66F176A955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BCF3-3039-433B-AF1F-A65CA71EFD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1289-3BAE-45C9-AD8B-006E35FF4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B868-EAE7-46BB-96FA-898E8B9199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D4C8-F47D-4087-9CB9-D41034BA3F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C179-CB67-4B5B-9F75-B6E99FB5C5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2C43-F902-444D-80B2-262D2754C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6817DE-4162-4BFF-978A-1D07166F2F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itelbla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7235825" y="5876925"/>
            <a:ext cx="1728788" cy="8302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>
                <a:solidFill>
                  <a:schemeClr val="bg1"/>
                </a:solidFill>
              </a:rPr>
              <a:t>Alexander Brero  AG</a:t>
            </a:r>
          </a:p>
          <a:p>
            <a:pPr>
              <a:spcBef>
                <a:spcPct val="50000"/>
              </a:spcBef>
            </a:pPr>
            <a:r>
              <a:rPr lang="de-CH" sz="1200">
                <a:solidFill>
                  <a:schemeClr val="bg1"/>
                </a:solidFill>
              </a:rPr>
              <a:t>Postfach 4361</a:t>
            </a:r>
          </a:p>
          <a:p>
            <a:pPr>
              <a:spcBef>
                <a:spcPct val="50000"/>
              </a:spcBef>
            </a:pPr>
            <a:r>
              <a:rPr lang="de-CH" sz="1200">
                <a:solidFill>
                  <a:schemeClr val="bg1"/>
                </a:solidFill>
              </a:rPr>
              <a:t>2500 Biel 4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4860032" y="2636912"/>
            <a:ext cx="3983931" cy="237626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de-CH" dirty="0" err="1">
                <a:solidFill>
                  <a:srgbClr val="0033CC"/>
                </a:solidFill>
              </a:rPr>
              <a:t>Contenuto</a:t>
            </a:r>
            <a:r>
              <a:rPr lang="de-CH" dirty="0">
                <a:solidFill>
                  <a:srgbClr val="0033CC"/>
                </a:solidFill>
              </a:rPr>
              <a:t>: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rgbClr val="0033CC"/>
                </a:solidFill>
              </a:rPr>
              <a:t>Contenuto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dell’assortimento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rgbClr val="0033CC"/>
                </a:solidFill>
              </a:rPr>
              <a:t>Istruzioni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d‘uso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>
                <a:solidFill>
                  <a:srgbClr val="0033CC"/>
                </a:solidFill>
              </a:rPr>
              <a:t>per la </a:t>
            </a:r>
            <a:r>
              <a:rPr lang="de-CH" dirty="0" err="1">
                <a:solidFill>
                  <a:srgbClr val="0033CC"/>
                </a:solidFill>
              </a:rPr>
              <a:t>fissazione</a:t>
            </a:r>
            <a:r>
              <a:rPr lang="de-CH" dirty="0">
                <a:solidFill>
                  <a:srgbClr val="0033CC"/>
                </a:solidFill>
              </a:rPr>
              <a:t> della </a:t>
            </a:r>
            <a:r>
              <a:rPr lang="de-CH" dirty="0" err="1">
                <a:solidFill>
                  <a:srgbClr val="0033CC"/>
                </a:solidFill>
              </a:rPr>
              <a:t>pressa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CH" dirty="0" err="1">
                <a:solidFill>
                  <a:srgbClr val="0033CC"/>
                </a:solidFill>
              </a:rPr>
              <a:t>Dettagli</a:t>
            </a:r>
            <a:r>
              <a:rPr lang="de-CH" dirty="0">
                <a:solidFill>
                  <a:srgbClr val="0033CC"/>
                </a:solidFill>
              </a:rPr>
              <a:t> sui </a:t>
            </a:r>
            <a:r>
              <a:rPr lang="de-CH" dirty="0" err="1">
                <a:solidFill>
                  <a:srgbClr val="0033CC"/>
                </a:solidFill>
              </a:rPr>
              <a:t>nostri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prodotti</a:t>
            </a:r>
            <a:r>
              <a:rPr lang="de-CH" dirty="0">
                <a:solidFill>
                  <a:srgbClr val="0033CC"/>
                </a:solidFill>
              </a:rPr>
              <a:t>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Kugelteil und Niete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356100" y="26035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185523" y="260350"/>
            <a:ext cx="4067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 smtClean="0">
                <a:solidFill>
                  <a:srgbClr val="0033CC"/>
                </a:solidFill>
              </a:rPr>
              <a:t>Maschio</a:t>
            </a:r>
            <a:r>
              <a:rPr lang="de-CH" dirty="0" smtClean="0">
                <a:solidFill>
                  <a:srgbClr val="0033CC"/>
                </a:solidFill>
              </a:rPr>
              <a:t>, </a:t>
            </a:r>
            <a:r>
              <a:rPr lang="de-CH" dirty="0" err="1" smtClean="0">
                <a:solidFill>
                  <a:srgbClr val="0033CC"/>
                </a:solidFill>
              </a:rPr>
              <a:t>contro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maschio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smtClean="0">
                <a:solidFill>
                  <a:srgbClr val="0033CC"/>
                </a:solidFill>
              </a:rPr>
              <a:t>e </a:t>
            </a:r>
            <a:r>
              <a:rPr lang="de-CH" dirty="0" err="1" smtClean="0">
                <a:solidFill>
                  <a:srgbClr val="0033CC"/>
                </a:solidFill>
              </a:rPr>
              <a:t>punzoni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19700" y="1916113"/>
            <a:ext cx="352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per </a:t>
            </a:r>
            <a:r>
              <a:rPr lang="de-CH" sz="1600" dirty="0" err="1" smtClean="0">
                <a:solidFill>
                  <a:srgbClr val="CC0000"/>
                </a:solidFill>
              </a:rPr>
              <a:t>il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maschio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4/b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19700" y="5300663"/>
            <a:ext cx="302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per </a:t>
            </a:r>
            <a:r>
              <a:rPr lang="de-CH" sz="1600" dirty="0" err="1" smtClean="0">
                <a:solidFill>
                  <a:srgbClr val="CC0000"/>
                </a:solidFill>
              </a:rPr>
              <a:t>contro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maschio</a:t>
            </a:r>
            <a:r>
              <a:rPr lang="de-CH" sz="1600" dirty="0" smtClean="0">
                <a:solidFill>
                  <a:srgbClr val="CC0000"/>
                </a:solidFill>
              </a:rPr>
              <a:t> Star </a:t>
            </a:r>
            <a:r>
              <a:rPr lang="de-CH" sz="1600" dirty="0">
                <a:solidFill>
                  <a:srgbClr val="CC0000"/>
                </a:solidFill>
              </a:rPr>
              <a:t>4/c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195513" y="292417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Maschio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4/b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195513" y="4149725"/>
            <a:ext cx="1944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FF0000"/>
                </a:solidFill>
              </a:rPr>
              <a:t>Contro</a:t>
            </a:r>
            <a:r>
              <a:rPr lang="de-CH" sz="1600" dirty="0" smtClean="0">
                <a:solidFill>
                  <a:srgbClr val="FF0000"/>
                </a:solidFill>
              </a:rPr>
              <a:t> </a:t>
            </a:r>
            <a:r>
              <a:rPr lang="de-CH" sz="1600" dirty="0" err="1" smtClean="0">
                <a:solidFill>
                  <a:srgbClr val="FF0000"/>
                </a:solidFill>
              </a:rPr>
              <a:t>maschio</a:t>
            </a:r>
            <a:r>
              <a:rPr lang="de-CH" sz="1600" dirty="0" smtClean="0">
                <a:solidFill>
                  <a:srgbClr val="FF0000"/>
                </a:solidFill>
              </a:rPr>
              <a:t> </a:t>
            </a:r>
            <a:r>
              <a:rPr lang="de-CH" sz="1600" dirty="0" smtClean="0">
                <a:solidFill>
                  <a:srgbClr val="CC0000"/>
                </a:solidFill>
              </a:rPr>
              <a:t>Star </a:t>
            </a:r>
            <a:r>
              <a:rPr lang="de-CH" sz="1600" dirty="0">
                <a:solidFill>
                  <a:srgbClr val="CC0000"/>
                </a:solidFill>
              </a:rPr>
              <a:t>4/c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4284663" y="5229225"/>
            <a:ext cx="792162" cy="431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196651" y="260350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Informazione</a:t>
            </a:r>
            <a:r>
              <a:rPr lang="de-CH" dirty="0" smtClean="0">
                <a:solidFill>
                  <a:srgbClr val="0033CC"/>
                </a:solidFill>
              </a:rPr>
              <a:t> sui </a:t>
            </a:r>
            <a:r>
              <a:rPr lang="de-CH" dirty="0" err="1" smtClean="0">
                <a:solidFill>
                  <a:srgbClr val="0033CC"/>
                </a:solidFill>
              </a:rPr>
              <a:t>prodotti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esen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363"/>
            <a:ext cx="5027613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644008" y="246063"/>
            <a:ext cx="44317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 smtClean="0">
                <a:solidFill>
                  <a:srgbClr val="0033CC"/>
                </a:solidFill>
              </a:rPr>
              <a:t>Occhielli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con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annelli</a:t>
            </a:r>
            <a:r>
              <a:rPr lang="de-CH" dirty="0" smtClean="0">
                <a:solidFill>
                  <a:srgbClr val="0033CC"/>
                </a:solidFill>
              </a:rPr>
              <a:t> e </a:t>
            </a:r>
            <a:r>
              <a:rPr lang="de-CH" dirty="0" err="1" smtClean="0">
                <a:solidFill>
                  <a:srgbClr val="0033CC"/>
                </a:solidFill>
              </a:rPr>
              <a:t>punzoni</a:t>
            </a:r>
            <a:endParaRPr lang="de-CH" dirty="0" smtClean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endParaRPr lang="de-DE" dirty="0">
              <a:solidFill>
                <a:srgbClr val="0033CC"/>
              </a:solidFill>
            </a:endParaRPr>
          </a:p>
        </p:txBody>
      </p:sp>
      <p:pic>
        <p:nvPicPr>
          <p:cNvPr id="12293" name="Picture 8" descr="Nur 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765175"/>
            <a:ext cx="36734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Nur O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16338"/>
            <a:ext cx="33432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771775" y="1628775"/>
            <a:ext cx="1944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parte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superiore</a:t>
            </a:r>
            <a:r>
              <a:rPr lang="de-CH" sz="1600" dirty="0" smtClean="0">
                <a:solidFill>
                  <a:srgbClr val="CC0000"/>
                </a:solidFill>
              </a:rPr>
              <a:t> per </a:t>
            </a:r>
            <a:r>
              <a:rPr lang="de-CH" sz="1600" dirty="0" err="1" smtClean="0">
                <a:solidFill>
                  <a:srgbClr val="CC0000"/>
                </a:solidFill>
              </a:rPr>
              <a:t>occhielli</a:t>
            </a:r>
            <a:r>
              <a:rPr lang="de-CH" sz="1600" dirty="0" smtClean="0">
                <a:solidFill>
                  <a:srgbClr val="CC0000"/>
                </a:solidFill>
              </a:rPr>
              <a:t>  </a:t>
            </a:r>
            <a:r>
              <a:rPr lang="de-CH" sz="1600" dirty="0">
                <a:solidFill>
                  <a:srgbClr val="CC0000"/>
                </a:solidFill>
              </a:rPr>
              <a:t>5mm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916238" y="3213100"/>
            <a:ext cx="2089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Annello</a:t>
            </a:r>
            <a:r>
              <a:rPr lang="de-CH" sz="1600" dirty="0" smtClean="0">
                <a:solidFill>
                  <a:srgbClr val="CC0000"/>
                </a:solidFill>
              </a:rPr>
              <a:t> per </a:t>
            </a:r>
            <a:r>
              <a:rPr lang="de-CH" sz="1600" dirty="0" err="1" smtClean="0">
                <a:solidFill>
                  <a:srgbClr val="CC0000"/>
                </a:solidFill>
              </a:rPr>
              <a:t>occhielli</a:t>
            </a:r>
            <a:r>
              <a:rPr lang="de-CH" sz="1600" dirty="0" smtClean="0">
                <a:solidFill>
                  <a:srgbClr val="CC0000"/>
                </a:solidFill>
              </a:rPr>
              <a:t> 5mm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84438" y="38608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Occhielli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5mm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55875" y="5300663"/>
            <a:ext cx="201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per la </a:t>
            </a:r>
            <a:r>
              <a:rPr lang="de-CH" sz="1600" dirty="0" err="1" smtClean="0">
                <a:solidFill>
                  <a:srgbClr val="CC0000"/>
                </a:solidFill>
              </a:rPr>
              <a:t>parte</a:t>
            </a:r>
            <a:r>
              <a:rPr lang="de-CH" sz="1600" dirty="0" smtClean="0">
                <a:solidFill>
                  <a:srgbClr val="CC0000"/>
                </a:solidFill>
              </a:rPr>
              <a:t> inferiore per </a:t>
            </a:r>
            <a:r>
              <a:rPr lang="de-CH" sz="1600" dirty="0" err="1" smtClean="0">
                <a:solidFill>
                  <a:srgbClr val="CC0000"/>
                </a:solidFill>
              </a:rPr>
              <a:t>l‘occhielli</a:t>
            </a:r>
            <a:r>
              <a:rPr lang="de-CH" sz="1600" dirty="0" smtClean="0">
                <a:solidFill>
                  <a:srgbClr val="CC0000"/>
                </a:solidFill>
              </a:rPr>
              <a:t> 5mm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1187450" y="2852738"/>
            <a:ext cx="792163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50825" y="3068638"/>
            <a:ext cx="2017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dirty="0" err="1">
                <a:solidFill>
                  <a:srgbClr val="CC0000"/>
                </a:solidFill>
              </a:rPr>
              <a:t>Introduction</a:t>
            </a:r>
            <a:r>
              <a:rPr lang="de-CH" sz="1400" dirty="0">
                <a:solidFill>
                  <a:srgbClr val="CC0000"/>
                </a:solidFill>
              </a:rPr>
              <a:t> </a:t>
            </a:r>
            <a:r>
              <a:rPr lang="de-CH" sz="1400" dirty="0" err="1" smtClean="0">
                <a:solidFill>
                  <a:srgbClr val="CC0000"/>
                </a:solidFill>
              </a:rPr>
              <a:t>dell‘annello</a:t>
            </a:r>
            <a:endParaRPr lang="de-DE" sz="1400" dirty="0">
              <a:solidFill>
                <a:srgbClr val="CC00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588125" y="17732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CC0000"/>
                </a:solidFill>
              </a:rPr>
              <a:t>Parte </a:t>
            </a:r>
            <a:r>
              <a:rPr lang="de-CH" dirty="0" err="1" smtClean="0">
                <a:solidFill>
                  <a:srgbClr val="CC0000"/>
                </a:solidFill>
              </a:rPr>
              <a:t>stoffa</a:t>
            </a:r>
            <a:endParaRPr lang="de-DE" dirty="0">
              <a:solidFill>
                <a:srgbClr val="CC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07367" y="172664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Informazione</a:t>
            </a:r>
            <a:r>
              <a:rPr lang="de-CH" dirty="0" smtClean="0">
                <a:solidFill>
                  <a:srgbClr val="0033CC"/>
                </a:solidFill>
              </a:rPr>
              <a:t> sui </a:t>
            </a:r>
            <a:r>
              <a:rPr lang="de-CH" dirty="0" err="1" smtClean="0">
                <a:solidFill>
                  <a:srgbClr val="0033CC"/>
                </a:solidFill>
              </a:rPr>
              <a:t>prodotti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14350" grpId="0" animBg="1"/>
      <p:bldP spid="14351" grpId="0"/>
      <p:bldP spid="14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itelblatt_bearbeit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455295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32363" y="1628775"/>
            <a:ext cx="4032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3200" dirty="0" err="1">
                <a:solidFill>
                  <a:srgbClr val="0033CC"/>
                </a:solidFill>
              </a:rPr>
              <a:t>Vi</a:t>
            </a:r>
            <a:r>
              <a:rPr lang="de-CH" sz="3200" dirty="0">
                <a:solidFill>
                  <a:srgbClr val="0033CC"/>
                </a:solidFill>
              </a:rPr>
              <a:t> </a:t>
            </a:r>
            <a:r>
              <a:rPr lang="de-CH" sz="3200" dirty="0" err="1">
                <a:solidFill>
                  <a:srgbClr val="0033CC"/>
                </a:solidFill>
              </a:rPr>
              <a:t>auguriamo</a:t>
            </a:r>
            <a:r>
              <a:rPr lang="de-CH" sz="3200" dirty="0">
                <a:solidFill>
                  <a:srgbClr val="0033CC"/>
                </a:solidFill>
              </a:rPr>
              <a:t> </a:t>
            </a:r>
            <a:r>
              <a:rPr lang="de-CH" sz="3200" dirty="0" err="1" smtClean="0">
                <a:solidFill>
                  <a:srgbClr val="0033CC"/>
                </a:solidFill>
              </a:rPr>
              <a:t>con</a:t>
            </a:r>
            <a:r>
              <a:rPr lang="de-CH" sz="3200" dirty="0" smtClean="0">
                <a:solidFill>
                  <a:srgbClr val="0033CC"/>
                </a:solidFill>
              </a:rPr>
              <a:t> molto </a:t>
            </a:r>
            <a:r>
              <a:rPr lang="de-CH" sz="3200" dirty="0" err="1" smtClean="0">
                <a:solidFill>
                  <a:srgbClr val="0033CC"/>
                </a:solidFill>
              </a:rPr>
              <a:t>piacere</a:t>
            </a:r>
            <a:r>
              <a:rPr lang="de-CH" sz="3200" dirty="0" smtClean="0">
                <a:solidFill>
                  <a:srgbClr val="0033CC"/>
                </a:solidFill>
              </a:rPr>
              <a:t> </a:t>
            </a:r>
            <a:r>
              <a:rPr lang="de-CH" sz="3200" dirty="0" err="1" smtClean="0">
                <a:solidFill>
                  <a:srgbClr val="0033CC"/>
                </a:solidFill>
              </a:rPr>
              <a:t>l’utilisazione</a:t>
            </a:r>
            <a:r>
              <a:rPr lang="de-CH" sz="3200" dirty="0" smtClean="0">
                <a:solidFill>
                  <a:srgbClr val="0033CC"/>
                </a:solidFill>
              </a:rPr>
              <a:t> </a:t>
            </a:r>
            <a:r>
              <a:rPr lang="de-CH" sz="3200" dirty="0" err="1" smtClean="0">
                <a:solidFill>
                  <a:srgbClr val="0033CC"/>
                </a:solidFill>
              </a:rPr>
              <a:t>dell</a:t>
            </a:r>
            <a:r>
              <a:rPr lang="de-CH" sz="3200" dirty="0" smtClean="0">
                <a:solidFill>
                  <a:srgbClr val="0033CC"/>
                </a:solidFill>
              </a:rPr>
              <a:t>’ </a:t>
            </a:r>
            <a:r>
              <a:rPr lang="de-CH" sz="3200" dirty="0" err="1" smtClean="0">
                <a:solidFill>
                  <a:srgbClr val="0033CC"/>
                </a:solidFill>
              </a:rPr>
              <a:t>assortimento</a:t>
            </a:r>
            <a:endParaRPr lang="de-DE" sz="3200" dirty="0">
              <a:solidFill>
                <a:srgbClr val="0033CC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588125" y="5661025"/>
            <a:ext cx="2232025" cy="10541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>
                <a:solidFill>
                  <a:schemeClr val="bg1"/>
                </a:solidFill>
              </a:rPr>
              <a:t>Alexander Brero AG Postfach 4361</a:t>
            </a:r>
          </a:p>
          <a:p>
            <a:pPr>
              <a:spcBef>
                <a:spcPct val="50000"/>
              </a:spcBef>
            </a:pPr>
            <a:r>
              <a:rPr lang="de-CH">
                <a:solidFill>
                  <a:schemeClr val="bg1"/>
                </a:solidFill>
              </a:rPr>
              <a:t>2500 Biel 4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mph" presetSubtype="1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ortimentskas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612775"/>
            <a:ext cx="9177338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051050" y="1268413"/>
            <a:ext cx="1152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 dirty="0" err="1">
                <a:solidFill>
                  <a:srgbClr val="008000"/>
                </a:solidFill>
              </a:rPr>
              <a:t>Testa</a:t>
            </a:r>
            <a:r>
              <a:rPr lang="de-CH" sz="1000" dirty="0">
                <a:solidFill>
                  <a:srgbClr val="008000"/>
                </a:solidFill>
              </a:rPr>
              <a:t>  Star 4/2 </a:t>
            </a:r>
            <a:r>
              <a:rPr lang="de-CH" sz="1000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de-CH" sz="1000" dirty="0">
                <a:solidFill>
                  <a:srgbClr val="008000"/>
                </a:solidFill>
                <a:cs typeface="Arial" charset="0"/>
              </a:rPr>
              <a:t>Ø 12.5 mm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79800" y="12763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Femmina  Star 4/a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16463" y="1268413"/>
            <a:ext cx="11509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Maschio  Star 4/b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140450" y="1247775"/>
            <a:ext cx="12239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008000"/>
                </a:solidFill>
              </a:rPr>
              <a:t>Contromaschio   Star 4/c</a:t>
            </a:r>
            <a:endParaRPr lang="de-DE" sz="1000">
              <a:solidFill>
                <a:srgbClr val="008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572375" y="1268413"/>
            <a:ext cx="13201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 dirty="0" err="1">
                <a:solidFill>
                  <a:srgbClr val="0033CC"/>
                </a:solidFill>
              </a:rPr>
              <a:t>Occhielli</a:t>
            </a:r>
            <a:r>
              <a:rPr lang="de-CH" sz="1000" dirty="0">
                <a:solidFill>
                  <a:srgbClr val="0033CC"/>
                </a:solidFill>
              </a:rPr>
              <a:t> </a:t>
            </a:r>
            <a:r>
              <a:rPr lang="de-CH" sz="1000" dirty="0" err="1">
                <a:solidFill>
                  <a:srgbClr val="0033CC"/>
                </a:solidFill>
              </a:rPr>
              <a:t>con</a:t>
            </a:r>
            <a:r>
              <a:rPr lang="de-CH" sz="1000" dirty="0">
                <a:solidFill>
                  <a:srgbClr val="0033CC"/>
                </a:solidFill>
              </a:rPr>
              <a:t> </a:t>
            </a:r>
            <a:r>
              <a:rPr lang="de-CH" sz="1000" dirty="0" err="1" smtClean="0">
                <a:solidFill>
                  <a:srgbClr val="0033CC"/>
                </a:solidFill>
              </a:rPr>
              <a:t>annelli</a:t>
            </a:r>
            <a:r>
              <a:rPr lang="de-CH" sz="1000" dirty="0" smtClean="0">
                <a:solidFill>
                  <a:srgbClr val="0033CC"/>
                </a:solidFill>
              </a:rPr>
              <a:t>  5 mm</a:t>
            </a:r>
            <a:endParaRPr lang="de-DE" sz="1000" dirty="0">
              <a:solidFill>
                <a:srgbClr val="0033CC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835150" y="61658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 dirty="0" err="1">
                <a:solidFill>
                  <a:srgbClr val="FF0000"/>
                </a:solidFill>
              </a:rPr>
              <a:t>Testa</a:t>
            </a:r>
            <a:r>
              <a:rPr lang="de-CH" sz="1000" dirty="0">
                <a:solidFill>
                  <a:srgbClr val="FF0000"/>
                </a:solidFill>
              </a:rPr>
              <a:t>  S</a:t>
            </a:r>
            <a:r>
              <a:rPr lang="de-CH" sz="1000" dirty="0">
                <a:solidFill>
                  <a:srgbClr val="CC0000"/>
                </a:solidFill>
              </a:rPr>
              <a:t>tar 5/2 </a:t>
            </a:r>
            <a:r>
              <a:rPr lang="de-CH" sz="1000" dirty="0" smtClean="0">
                <a:solidFill>
                  <a:srgbClr val="CC0000"/>
                </a:solidFill>
                <a:cs typeface="Arial" charset="0"/>
              </a:rPr>
              <a:t> </a:t>
            </a:r>
            <a:r>
              <a:rPr lang="de-CH" sz="1000" dirty="0">
                <a:solidFill>
                  <a:srgbClr val="CC0000"/>
                </a:solidFill>
                <a:cs typeface="Arial" charset="0"/>
              </a:rPr>
              <a:t>Ø 15.5 mm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419475" y="6165850"/>
            <a:ext cx="129698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Femmina  Star 5/a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003800" y="6165850"/>
            <a:ext cx="11525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Maschio Star 5/b  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588125" y="6165850"/>
            <a:ext cx="1079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CC0000"/>
                </a:solidFill>
              </a:rPr>
              <a:t>Contromaschio   Star 4/c</a:t>
            </a:r>
            <a:endParaRPr lang="de-DE" sz="1000">
              <a:solidFill>
                <a:srgbClr val="CC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8027988" y="6165850"/>
            <a:ext cx="11160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>
                <a:solidFill>
                  <a:srgbClr val="FF0000"/>
                </a:solidFill>
              </a:rPr>
              <a:t>Occielli con annelli  9 mm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859338" y="2924175"/>
            <a:ext cx="11541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/>
              <a:t>Coltello da perforazione</a:t>
            </a:r>
            <a:endParaRPr lang="de-DE" sz="1000" b="1">
              <a:solidFill>
                <a:srgbClr val="CC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107949" y="60274"/>
            <a:ext cx="5328445" cy="54407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de-CH" dirty="0" err="1">
                <a:solidFill>
                  <a:srgbClr val="0033CC"/>
                </a:solidFill>
              </a:rPr>
              <a:t>Cassetta</a:t>
            </a:r>
            <a:r>
              <a:rPr lang="de-CH" dirty="0">
                <a:solidFill>
                  <a:srgbClr val="0033CC"/>
                </a:solidFill>
              </a:rPr>
              <a:t> di </a:t>
            </a:r>
            <a:r>
              <a:rPr lang="de-CH" dirty="0" err="1">
                <a:solidFill>
                  <a:srgbClr val="0033CC"/>
                </a:solidFill>
              </a:rPr>
              <a:t>plastica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con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assortimento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completto</a:t>
            </a:r>
            <a:r>
              <a:rPr lang="de-CH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67544" y="1307306"/>
            <a:ext cx="11525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 dirty="0" err="1">
                <a:solidFill>
                  <a:srgbClr val="008000"/>
                </a:solidFill>
              </a:rPr>
              <a:t>Testa</a:t>
            </a:r>
            <a:r>
              <a:rPr lang="de-CH" sz="1000" dirty="0">
                <a:solidFill>
                  <a:srgbClr val="008000"/>
                </a:solidFill>
              </a:rPr>
              <a:t>  Star </a:t>
            </a:r>
            <a:r>
              <a:rPr lang="de-CH" sz="1000" dirty="0" smtClean="0">
                <a:solidFill>
                  <a:srgbClr val="008000"/>
                </a:solidFill>
              </a:rPr>
              <a:t>4/3 </a:t>
            </a:r>
            <a:r>
              <a:rPr lang="de-CH" sz="1000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de-CH" sz="1000" dirty="0">
                <a:solidFill>
                  <a:srgbClr val="008000"/>
                </a:solidFill>
                <a:cs typeface="Arial" charset="0"/>
              </a:rPr>
              <a:t>Ø 14  mm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1930" y="6165790"/>
            <a:ext cx="11525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000" dirty="0" err="1">
                <a:solidFill>
                  <a:srgbClr val="FF0000"/>
                </a:solidFill>
              </a:rPr>
              <a:t>Testa</a:t>
            </a:r>
            <a:r>
              <a:rPr lang="de-CH" sz="1000" dirty="0">
                <a:solidFill>
                  <a:srgbClr val="FF0000"/>
                </a:solidFill>
              </a:rPr>
              <a:t>  Star 5</a:t>
            </a:r>
            <a:r>
              <a:rPr lang="de-CH" sz="1000" dirty="0" smtClean="0">
                <a:solidFill>
                  <a:srgbClr val="FF0000"/>
                </a:solidFill>
              </a:rPr>
              <a:t>/3 </a:t>
            </a:r>
            <a:r>
              <a:rPr lang="de-CH" sz="1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1000" dirty="0">
                <a:solidFill>
                  <a:srgbClr val="FF0000"/>
                </a:solidFill>
                <a:cs typeface="Arial" charset="0"/>
              </a:rPr>
              <a:t>Ø </a:t>
            </a:r>
            <a:r>
              <a:rPr lang="de-CH" sz="1000" dirty="0" smtClean="0">
                <a:solidFill>
                  <a:srgbClr val="FF0000"/>
                </a:solidFill>
                <a:cs typeface="Arial" charset="0"/>
              </a:rPr>
              <a:t>17  </a:t>
            </a:r>
            <a:r>
              <a:rPr lang="de-CH" sz="1000" dirty="0">
                <a:solidFill>
                  <a:srgbClr val="FF0000"/>
                </a:solidFill>
                <a:cs typeface="Arial" charset="0"/>
              </a:rPr>
              <a:t>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 autoUpdateAnimBg="0"/>
      <p:bldP spid="4107" grpId="0" animBg="1" autoUpdateAnimBg="0"/>
      <p:bldP spid="4108" grpId="0" animBg="1" autoUpdateAnimBg="0"/>
      <p:bldP spid="4109" grpId="0" animBg="1" autoUpdateAnimBg="0"/>
      <p:bldP spid="4110" grpId="0" animBg="1" autoUpdateAnimBg="0"/>
      <p:bldP spid="4113" grpId="0" animBg="1" autoUpdateAnimBg="0"/>
      <p:bldP spid="4114" grpId="0" animBg="1" autoUpdateAnimBg="0"/>
      <p:bldP spid="4115" grpId="0" animBg="1" autoUpdateAnimBg="0"/>
      <p:bldP spid="4116" grpId="0" animBg="1" autoUpdateAnimBg="0"/>
      <p:bldP spid="4117" grpId="0" animBg="1" autoUpdateAnimBg="0"/>
      <p:bldP spid="4118" grpId="0" animBg="1"/>
      <p:bldP spid="4118" grpId="1" animBg="1"/>
      <p:bldP spid="18" grpId="0" animBg="1" autoUpdateAnimBg="0"/>
      <p:bldP spid="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219700" y="37163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>
                <a:solidFill>
                  <a:srgbClr val="008000"/>
                </a:solidFill>
              </a:rPr>
              <a:t>Star 4/2, 4/3, 4/a, 4/b e 4/c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5219700" y="47974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CC0000"/>
                </a:solidFill>
              </a:rPr>
              <a:t>Star 5/2, 5/3, 5/a, 5/b e 5/c</a:t>
            </a:r>
            <a:endParaRPr lang="de-DE" b="1">
              <a:solidFill>
                <a:srgbClr val="CC0000"/>
              </a:solidFill>
            </a:endParaRPr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auto">
          <a:xfrm flipH="1">
            <a:off x="4930775" y="6165850"/>
            <a:ext cx="504825" cy="258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r-CH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5364163" y="570706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/>
              <a:t>I </a:t>
            </a:r>
            <a:r>
              <a:rPr lang="de-CH" dirty="0" err="1"/>
              <a:t>bottoni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questo</a:t>
            </a:r>
            <a:r>
              <a:rPr lang="de-CH" dirty="0"/>
              <a:t> </a:t>
            </a:r>
            <a:r>
              <a:rPr lang="de-CH" dirty="0" err="1"/>
              <a:t>catalogo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in </a:t>
            </a:r>
            <a:r>
              <a:rPr lang="de-CH" dirty="0" err="1"/>
              <a:t>versione</a:t>
            </a:r>
            <a:r>
              <a:rPr lang="de-CH" dirty="0"/>
              <a:t> originale</a:t>
            </a:r>
            <a:endParaRPr lang="de-DE" dirty="0"/>
          </a:p>
        </p:txBody>
      </p:sp>
      <p:pic>
        <p:nvPicPr>
          <p:cNvPr id="4102" name="Picture 17" descr="Prospektblatt_bearbeitet-1"/>
          <p:cNvPicPr>
            <a:picLocks noChangeAspect="1" noChangeArrowheads="1"/>
          </p:cNvPicPr>
          <p:nvPr/>
        </p:nvPicPr>
        <p:blipFill>
          <a:blip r:embed="rId2" cstate="print"/>
          <a:srcRect b="7997"/>
          <a:stretch>
            <a:fillRect/>
          </a:stretch>
        </p:blipFill>
        <p:spPr bwMode="auto">
          <a:xfrm>
            <a:off x="0" y="0"/>
            <a:ext cx="49958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042988" y="3644900"/>
            <a:ext cx="720725" cy="647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563938" y="3644900"/>
            <a:ext cx="1079500" cy="647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042988" y="4508500"/>
            <a:ext cx="865187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419475" y="4508500"/>
            <a:ext cx="12969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5011797" y="188640"/>
            <a:ext cx="3983931" cy="2376264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0033CC"/>
                </a:solidFill>
              </a:rPr>
              <a:t>Il </a:t>
            </a:r>
            <a:r>
              <a:rPr lang="de-CH" dirty="0" err="1" smtClean="0">
                <a:solidFill>
                  <a:srgbClr val="0033CC"/>
                </a:solidFill>
              </a:rPr>
              <a:t>contenutto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dell’assortimento</a:t>
            </a:r>
            <a:r>
              <a:rPr lang="de-CH" dirty="0" smtClean="0">
                <a:solidFill>
                  <a:srgbClr val="0033CC"/>
                </a:solidFill>
              </a:rPr>
              <a:t> e </a:t>
            </a:r>
            <a:r>
              <a:rPr lang="de-CH" dirty="0" err="1" smtClean="0">
                <a:solidFill>
                  <a:srgbClr val="0033CC"/>
                </a:solidFill>
              </a:rPr>
              <a:t>versione</a:t>
            </a:r>
            <a:r>
              <a:rPr lang="de-CH" dirty="0" smtClean="0">
                <a:solidFill>
                  <a:srgbClr val="0033CC"/>
                </a:solidFill>
              </a:rPr>
              <a:t> originale</a:t>
            </a: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Titelblatt_bearbeitet-1"/>
          <p:cNvPicPr>
            <a:picLocks noChangeAspect="1" noChangeArrowheads="1"/>
          </p:cNvPicPr>
          <p:nvPr/>
        </p:nvPicPr>
        <p:blipFill>
          <a:blip r:embed="rId2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5447736" y="2478030"/>
            <a:ext cx="3708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Presse befesti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54229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5508625" y="4076700"/>
            <a:ext cx="22320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5724525" y="3716338"/>
            <a:ext cx="2951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>
                <a:solidFill>
                  <a:srgbClr val="0033CC"/>
                </a:solidFill>
              </a:rPr>
              <a:t>Tavola</a:t>
            </a:r>
            <a:r>
              <a:rPr lang="de-CH" sz="1600" dirty="0">
                <a:solidFill>
                  <a:srgbClr val="0033CC"/>
                </a:solidFill>
              </a:rPr>
              <a:t> di </a:t>
            </a:r>
            <a:r>
              <a:rPr lang="de-CH" sz="1600" dirty="0" err="1">
                <a:solidFill>
                  <a:srgbClr val="0033CC"/>
                </a:solidFill>
              </a:rPr>
              <a:t>lavoro</a:t>
            </a:r>
            <a:r>
              <a:rPr lang="de-CH" sz="1600" dirty="0">
                <a:solidFill>
                  <a:srgbClr val="0033CC"/>
                </a:solidFill>
              </a:rPr>
              <a:t> stabile</a:t>
            </a:r>
            <a:endParaRPr lang="de-DE" sz="1600" dirty="0">
              <a:solidFill>
                <a:srgbClr val="0033CC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476375" y="2276475"/>
            <a:ext cx="935038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187450" y="2276475"/>
            <a:ext cx="1368425" cy="15128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8425" y="1600200"/>
            <a:ext cx="21971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Fissare la macchina sulla tavola</a:t>
            </a:r>
            <a:endParaRPr lang="de-DE" sz="140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92275" y="5373688"/>
            <a:ext cx="216058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dirty="0" err="1"/>
              <a:t>Fissare</a:t>
            </a:r>
            <a:r>
              <a:rPr lang="de-CH" sz="1400" dirty="0"/>
              <a:t> la </a:t>
            </a:r>
            <a:r>
              <a:rPr lang="de-CH" sz="1400" dirty="0" err="1"/>
              <a:t>tavola</a:t>
            </a:r>
            <a:r>
              <a:rPr lang="de-CH" sz="1400" dirty="0"/>
              <a:t> </a:t>
            </a:r>
            <a:r>
              <a:rPr lang="de-CH" sz="1400" dirty="0" err="1" smtClean="0"/>
              <a:t>con</a:t>
            </a:r>
            <a:r>
              <a:rPr lang="de-CH" sz="1400" dirty="0"/>
              <a:t> </a:t>
            </a:r>
            <a:r>
              <a:rPr lang="de-CH" sz="1400" dirty="0" smtClean="0"/>
              <a:t>due</a:t>
            </a:r>
            <a:r>
              <a:rPr lang="de-CH" sz="1400" dirty="0" smtClean="0"/>
              <a:t> </a:t>
            </a:r>
            <a:r>
              <a:rPr lang="de-CH" sz="1400" dirty="0" err="1" smtClean="0"/>
              <a:t>sergenti</a:t>
            </a:r>
            <a:endParaRPr lang="de-DE" sz="1400" dirty="0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276600" y="3573463"/>
            <a:ext cx="1008063" cy="180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1258888" y="4149725"/>
            <a:ext cx="1514475" cy="12239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3" name="Abgerundetes Rechteck 12"/>
          <p:cNvSpPr/>
          <p:nvPr/>
        </p:nvSpPr>
        <p:spPr>
          <a:xfrm>
            <a:off x="5407675" y="228560"/>
            <a:ext cx="3628821" cy="17602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Istruzione</a:t>
            </a:r>
            <a:r>
              <a:rPr lang="de-CH" dirty="0" smtClean="0">
                <a:solidFill>
                  <a:srgbClr val="0033CC"/>
                </a:solidFill>
              </a:rPr>
              <a:t> per la </a:t>
            </a:r>
            <a:r>
              <a:rPr lang="de-CH" dirty="0" err="1" smtClean="0">
                <a:solidFill>
                  <a:srgbClr val="0033CC"/>
                </a:solidFill>
              </a:rPr>
              <a:t>fissazione</a:t>
            </a:r>
            <a:r>
              <a:rPr lang="de-CH" dirty="0" smtClean="0">
                <a:solidFill>
                  <a:srgbClr val="0033CC"/>
                </a:solidFill>
              </a:rPr>
              <a:t> della </a:t>
            </a:r>
            <a:r>
              <a:rPr lang="de-CH" dirty="0" err="1" smtClean="0">
                <a:solidFill>
                  <a:srgbClr val="0033CC"/>
                </a:solidFill>
              </a:rPr>
              <a:t>pressa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9" grpId="0" animBg="1"/>
      <p:bldP spid="7180" grpId="0" animBg="1"/>
      <p:bldP spid="7180" grpId="1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resse mit Stempelst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300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572000" y="260350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>
                <a:solidFill>
                  <a:srgbClr val="0033CC"/>
                </a:solidFill>
              </a:rPr>
              <a:t>Fissare</a:t>
            </a:r>
            <a:r>
              <a:rPr lang="de-CH" dirty="0">
                <a:solidFill>
                  <a:srgbClr val="0033CC"/>
                </a:solidFill>
              </a:rPr>
              <a:t> i </a:t>
            </a:r>
            <a:r>
              <a:rPr lang="de-CH" dirty="0" err="1">
                <a:solidFill>
                  <a:srgbClr val="0033CC"/>
                </a:solidFill>
              </a:rPr>
              <a:t>punzoni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nella</a:t>
            </a:r>
            <a:r>
              <a:rPr lang="de-CH" dirty="0">
                <a:solidFill>
                  <a:srgbClr val="0033CC"/>
                </a:solidFill>
              </a:rPr>
              <a:t> </a:t>
            </a:r>
            <a:r>
              <a:rPr lang="de-CH" dirty="0" err="1">
                <a:solidFill>
                  <a:srgbClr val="0033CC"/>
                </a:solidFill>
              </a:rPr>
              <a:t>pressa</a:t>
            </a:r>
            <a:r>
              <a:rPr lang="de-CH" dirty="0">
                <a:solidFill>
                  <a:srgbClr val="0033CC"/>
                </a:solidFill>
              </a:rPr>
              <a:t> 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6948488" y="4886325"/>
            <a:ext cx="288925" cy="2889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218363" y="4738688"/>
            <a:ext cx="16192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Vite di serraggio</a:t>
            </a:r>
            <a:endParaRPr lang="de-DE" sz="140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6300788" y="3079750"/>
            <a:ext cx="863600" cy="6477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092950" y="1939925"/>
            <a:ext cx="18002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/>
              <a:t>Fissare il punzone superiore fino all’arresto di fine e fissare fermamente con l’aiuto del perno nel orifizio</a:t>
            </a:r>
            <a:endParaRPr lang="de-DE" sz="120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300788" y="3917950"/>
            <a:ext cx="863600" cy="6477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92950" y="3225800"/>
            <a:ext cx="1854200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/>
              <a:t>Questo vale anche per il punzone inferiore. </a:t>
            </a:r>
            <a:r>
              <a:rPr lang="it-IT" sz="1200"/>
              <a:t>Porre correttamente sull'appoggio dello zoccolo sulla base della pressa. Fissare l</a:t>
            </a:r>
            <a:r>
              <a:rPr lang="de-CH" sz="1200"/>
              <a:t>a vite di serraggio laterale.</a:t>
            </a:r>
            <a:endParaRPr lang="de-DE" sz="1200"/>
          </a:p>
        </p:txBody>
      </p:sp>
      <p:sp>
        <p:nvSpPr>
          <p:cNvPr id="12" name="Abgerundetes Rechteck 11"/>
          <p:cNvSpPr/>
          <p:nvPr/>
        </p:nvSpPr>
        <p:spPr>
          <a:xfrm>
            <a:off x="196651" y="260350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Modo</a:t>
            </a:r>
            <a:r>
              <a:rPr lang="de-CH" dirty="0" smtClean="0">
                <a:solidFill>
                  <a:srgbClr val="0033CC"/>
                </a:solidFill>
              </a:rPr>
              <a:t> di </a:t>
            </a:r>
            <a:r>
              <a:rPr lang="de-CH" dirty="0" err="1" smtClean="0">
                <a:solidFill>
                  <a:srgbClr val="0033CC"/>
                </a:solidFill>
              </a:rPr>
              <a:t>utilisazione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ingerichtet zum Lo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796925"/>
            <a:ext cx="9109075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438341" y="29408"/>
            <a:ext cx="4465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 smtClean="0">
                <a:solidFill>
                  <a:srgbClr val="0033CC"/>
                </a:solidFill>
              </a:rPr>
              <a:t>Preparazione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dellea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pressa</a:t>
            </a:r>
            <a:r>
              <a:rPr lang="de-CH" dirty="0" smtClean="0">
                <a:solidFill>
                  <a:srgbClr val="0033CC"/>
                </a:solidFill>
              </a:rPr>
              <a:t> per la </a:t>
            </a:r>
            <a:r>
              <a:rPr lang="de-CH" dirty="0" err="1" smtClean="0">
                <a:solidFill>
                  <a:srgbClr val="0033CC"/>
                </a:solidFill>
              </a:rPr>
              <a:t>perforazione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5940425" y="5084763"/>
            <a:ext cx="1152525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235825" y="4932363"/>
            <a:ext cx="16573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Zoccolo in ottone</a:t>
            </a:r>
            <a:endParaRPr lang="de-DE" sz="140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5651500" y="3213100"/>
            <a:ext cx="1368425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092950" y="2997200"/>
            <a:ext cx="136683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/>
              <a:t>Coltello da perforazione</a:t>
            </a:r>
            <a:endParaRPr lang="de-DE" sz="1400" b="1">
              <a:solidFill>
                <a:srgbClr val="CC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96651" y="200567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Modo</a:t>
            </a:r>
            <a:r>
              <a:rPr lang="de-CH" dirty="0" smtClean="0">
                <a:solidFill>
                  <a:srgbClr val="0033CC"/>
                </a:solidFill>
              </a:rPr>
              <a:t> di </a:t>
            </a:r>
            <a:r>
              <a:rPr lang="de-CH" dirty="0" err="1" smtClean="0">
                <a:solidFill>
                  <a:srgbClr val="0033CC"/>
                </a:solidFill>
              </a:rPr>
              <a:t>utilisazione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50" grpId="0" animBg="1"/>
      <p:bldP spid="10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itelblatt_bearbeitet-1"/>
          <p:cNvPicPr>
            <a:picLocks noChangeAspect="1" noChangeArrowheads="1"/>
          </p:cNvPicPr>
          <p:nvPr/>
        </p:nvPicPr>
        <p:blipFill>
          <a:blip r:embed="rId2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4067175" y="814388"/>
            <a:ext cx="5076825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Knopfteile_bearbeite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843213" y="7651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Testa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700338" y="1700213"/>
            <a:ext cx="1439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Femmina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/ a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55875" y="494188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>
                <a:solidFill>
                  <a:srgbClr val="CC0000"/>
                </a:solidFill>
              </a:rPr>
              <a:t>  </a:t>
            </a:r>
            <a:r>
              <a:rPr lang="de-CH" sz="1600" dirty="0" err="1" smtClean="0">
                <a:solidFill>
                  <a:srgbClr val="CC0000"/>
                </a:solidFill>
              </a:rPr>
              <a:t>Maschio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/ b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304021" y="572672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Contro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err="1" smtClean="0">
                <a:solidFill>
                  <a:srgbClr val="CC0000"/>
                </a:solidFill>
              </a:rPr>
              <a:t>maschio</a:t>
            </a:r>
            <a:r>
              <a:rPr lang="de-CH" sz="1600" dirty="0" smtClean="0">
                <a:solidFill>
                  <a:srgbClr val="CC0000"/>
                </a:solidFill>
              </a:rPr>
              <a:t>/ </a:t>
            </a:r>
            <a:r>
              <a:rPr lang="de-CH" sz="1600" dirty="0">
                <a:solidFill>
                  <a:srgbClr val="CC0000"/>
                </a:solidFill>
              </a:rPr>
              <a:t>c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4140200" y="1162581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0033CC"/>
                </a:solidFill>
              </a:rPr>
              <a:t>4 </a:t>
            </a:r>
            <a:r>
              <a:rPr lang="de-CH" dirty="0" err="1" smtClean="0">
                <a:solidFill>
                  <a:srgbClr val="0033CC"/>
                </a:solidFill>
              </a:rPr>
              <a:t>parte</a:t>
            </a:r>
            <a:r>
              <a:rPr lang="de-CH" dirty="0" smtClean="0">
                <a:solidFill>
                  <a:srgbClr val="0033CC"/>
                </a:solidFill>
              </a:rPr>
              <a:t> del </a:t>
            </a:r>
            <a:r>
              <a:rPr lang="de-CH" dirty="0" err="1" smtClean="0">
                <a:solidFill>
                  <a:srgbClr val="0033CC"/>
                </a:solidFill>
              </a:rPr>
              <a:t>bottone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145777" y="188640"/>
            <a:ext cx="3240112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Informazione</a:t>
            </a:r>
            <a:r>
              <a:rPr lang="de-CH" dirty="0" smtClean="0">
                <a:solidFill>
                  <a:srgbClr val="0033CC"/>
                </a:solidFill>
              </a:rPr>
              <a:t> sui </a:t>
            </a:r>
            <a:r>
              <a:rPr lang="de-CH" dirty="0" err="1" smtClean="0">
                <a:solidFill>
                  <a:srgbClr val="0033CC"/>
                </a:solidFill>
              </a:rPr>
              <a:t>prodotti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appen und Federt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836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651500" y="333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 smtClean="0">
                <a:solidFill>
                  <a:srgbClr val="0033CC"/>
                </a:solidFill>
              </a:rPr>
              <a:t>Testa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>
                <a:solidFill>
                  <a:srgbClr val="0033CC"/>
                </a:solidFill>
              </a:rPr>
              <a:t>– </a:t>
            </a:r>
            <a:r>
              <a:rPr lang="de-CH" dirty="0" err="1" smtClean="0">
                <a:solidFill>
                  <a:srgbClr val="0033CC"/>
                </a:solidFill>
              </a:rPr>
              <a:t>parte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r>
              <a:rPr lang="de-CH" dirty="0" err="1" smtClean="0">
                <a:solidFill>
                  <a:srgbClr val="0033CC"/>
                </a:solidFill>
              </a:rPr>
              <a:t>supperiore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203575" y="2924175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Testa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4/2   </a:t>
            </a:r>
            <a:r>
              <a:rPr lang="de-CH" sz="1600" dirty="0">
                <a:solidFill>
                  <a:srgbClr val="CC0000"/>
                </a:solidFill>
                <a:cs typeface="Arial" charset="0"/>
              </a:rPr>
              <a:t>Ø 12,5mm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203575" y="4292600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Testa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4/3   </a:t>
            </a:r>
            <a:r>
              <a:rPr lang="de-CH" sz="1600" dirty="0">
                <a:solidFill>
                  <a:srgbClr val="CC0000"/>
                </a:solidFill>
                <a:cs typeface="Arial" charset="0"/>
              </a:rPr>
              <a:t>Ø </a:t>
            </a:r>
            <a:r>
              <a:rPr lang="de-CH" sz="1600" dirty="0" smtClean="0">
                <a:solidFill>
                  <a:srgbClr val="CC0000"/>
                </a:solidFill>
                <a:cs typeface="Arial" charset="0"/>
              </a:rPr>
              <a:t>14,0mm</a:t>
            </a:r>
            <a:endParaRPr lang="de-CH" sz="16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7667625" y="3357563"/>
            <a:ext cx="1150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Femmina</a:t>
            </a:r>
            <a:r>
              <a:rPr lang="de-CH" sz="1600" dirty="0" smtClean="0">
                <a:solidFill>
                  <a:srgbClr val="CC0000"/>
                </a:solidFill>
              </a:rPr>
              <a:t> Star </a:t>
            </a:r>
            <a:r>
              <a:rPr lang="de-CH" sz="1600" dirty="0">
                <a:solidFill>
                  <a:srgbClr val="CC0000"/>
                </a:solidFill>
              </a:rPr>
              <a:t>4/a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96651" y="260350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Informazione</a:t>
            </a:r>
            <a:r>
              <a:rPr lang="de-CH" dirty="0" smtClean="0">
                <a:solidFill>
                  <a:srgbClr val="0033CC"/>
                </a:solidFill>
              </a:rPr>
              <a:t> sui </a:t>
            </a:r>
            <a:r>
              <a:rPr lang="de-CH" dirty="0" err="1" smtClean="0">
                <a:solidFill>
                  <a:srgbClr val="0033CC"/>
                </a:solidFill>
              </a:rPr>
              <a:t>prodotti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appen und Federteil mit Werkzeu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538"/>
            <a:ext cx="914400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003800" y="260350"/>
            <a:ext cx="3889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dirty="0" err="1" smtClean="0">
                <a:solidFill>
                  <a:srgbClr val="0033CC"/>
                </a:solidFill>
              </a:rPr>
              <a:t>Testa</a:t>
            </a:r>
            <a:r>
              <a:rPr lang="de-CH" dirty="0" smtClean="0">
                <a:solidFill>
                  <a:srgbClr val="0033CC"/>
                </a:solidFill>
              </a:rPr>
              <a:t>, </a:t>
            </a:r>
            <a:r>
              <a:rPr lang="de-CH" dirty="0" err="1" smtClean="0">
                <a:solidFill>
                  <a:srgbClr val="0033CC"/>
                </a:solidFill>
              </a:rPr>
              <a:t>femmina</a:t>
            </a:r>
            <a:r>
              <a:rPr lang="de-CH" dirty="0" smtClean="0">
                <a:solidFill>
                  <a:srgbClr val="0033CC"/>
                </a:solidFill>
              </a:rPr>
              <a:t> e </a:t>
            </a:r>
            <a:r>
              <a:rPr lang="de-CH" dirty="0" err="1" smtClean="0">
                <a:solidFill>
                  <a:srgbClr val="0033CC"/>
                </a:solidFill>
              </a:rPr>
              <a:t>punzone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08625" y="1628775"/>
            <a:ext cx="3167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per la </a:t>
            </a:r>
            <a:r>
              <a:rPr lang="de-CH" sz="1600" dirty="0" err="1" smtClean="0">
                <a:solidFill>
                  <a:srgbClr val="CC0000"/>
                </a:solidFill>
              </a:rPr>
              <a:t>femmina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4/a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148263" y="285273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Femmina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4/a</a:t>
            </a:r>
            <a:endParaRPr lang="de-DE" sz="1600" dirty="0">
              <a:solidFill>
                <a:srgbClr val="CC0000"/>
              </a:solidFill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308850" y="4149725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Testa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>
                <a:solidFill>
                  <a:srgbClr val="CC0000"/>
                </a:solidFill>
              </a:rPr>
              <a:t>Star 4/2 </a:t>
            </a:r>
            <a:r>
              <a:rPr lang="de-CH" sz="1600" dirty="0">
                <a:solidFill>
                  <a:srgbClr val="CC0000"/>
                </a:solidFill>
                <a:cs typeface="Arial" charset="0"/>
              </a:rPr>
              <a:t>Ø 12,5mm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77050" y="5373688"/>
            <a:ext cx="2266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smtClean="0">
                <a:solidFill>
                  <a:srgbClr val="CC0000"/>
                </a:solidFill>
                <a:cs typeface="Arial" charset="0"/>
              </a:rPr>
              <a:t>Ø </a:t>
            </a:r>
            <a:r>
              <a:rPr lang="de-CH" sz="1600" dirty="0">
                <a:solidFill>
                  <a:srgbClr val="CC0000"/>
                </a:solidFill>
                <a:cs typeface="Arial" charset="0"/>
              </a:rPr>
              <a:t>12,5mm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5940425" y="5084763"/>
            <a:ext cx="503238" cy="86518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55650" y="5373688"/>
            <a:ext cx="2088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dirty="0" err="1" smtClean="0">
                <a:solidFill>
                  <a:srgbClr val="CC0000"/>
                </a:solidFill>
              </a:rPr>
              <a:t>Punzone</a:t>
            </a:r>
            <a:r>
              <a:rPr lang="de-CH" sz="1600" dirty="0" smtClean="0">
                <a:solidFill>
                  <a:srgbClr val="CC0000"/>
                </a:solidFill>
              </a:rPr>
              <a:t> </a:t>
            </a:r>
            <a:r>
              <a:rPr lang="de-CH" sz="1600" dirty="0" smtClean="0">
                <a:solidFill>
                  <a:srgbClr val="CC0000"/>
                </a:solidFill>
                <a:cs typeface="Arial" charset="0"/>
              </a:rPr>
              <a:t>Ø </a:t>
            </a:r>
            <a:r>
              <a:rPr lang="de-CH" sz="1600" dirty="0">
                <a:solidFill>
                  <a:srgbClr val="CC0000"/>
                </a:solidFill>
                <a:cs typeface="Arial" charset="0"/>
              </a:rPr>
              <a:t>14mm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3203575" y="5157788"/>
            <a:ext cx="504825" cy="935037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bgerundetes Rechteck 11"/>
          <p:cNvSpPr/>
          <p:nvPr/>
        </p:nvSpPr>
        <p:spPr>
          <a:xfrm>
            <a:off x="196651" y="260350"/>
            <a:ext cx="2952328" cy="8582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CH" dirty="0" err="1" smtClean="0">
                <a:solidFill>
                  <a:srgbClr val="0033CC"/>
                </a:solidFill>
              </a:rPr>
              <a:t>Informazione</a:t>
            </a:r>
            <a:r>
              <a:rPr lang="de-CH" dirty="0" smtClean="0">
                <a:solidFill>
                  <a:srgbClr val="0033CC"/>
                </a:solidFill>
              </a:rPr>
              <a:t> sui </a:t>
            </a:r>
            <a:r>
              <a:rPr lang="de-CH" dirty="0" err="1" smtClean="0">
                <a:solidFill>
                  <a:srgbClr val="0033CC"/>
                </a:solidFill>
              </a:rPr>
              <a:t>prodotti</a:t>
            </a:r>
            <a:r>
              <a:rPr lang="de-CH" dirty="0" smtClean="0">
                <a:solidFill>
                  <a:srgbClr val="0033CC"/>
                </a:solidFill>
              </a:rPr>
              <a:t> </a:t>
            </a:r>
            <a:endParaRPr lang="de-CH" dirty="0">
              <a:solidFill>
                <a:srgbClr val="0033CC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de-CH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9" grpId="0"/>
      <p:bldP spid="12302" grpId="0" animBg="1"/>
      <p:bldP spid="12303" grpId="0"/>
      <p:bldP spid="1230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Bildschirmpräsentation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Corinne Studer</dc:creator>
  <cp:lastModifiedBy>Corinne Studer</cp:lastModifiedBy>
  <cp:revision>120</cp:revision>
  <dcterms:created xsi:type="dcterms:W3CDTF">2009-02-03T19:23:12Z</dcterms:created>
  <dcterms:modified xsi:type="dcterms:W3CDTF">2014-04-22T08:27:41Z</dcterms:modified>
</cp:coreProperties>
</file>